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75" r:id="rId4"/>
    <p:sldId id="263" r:id="rId5"/>
    <p:sldId id="272" r:id="rId6"/>
    <p:sldId id="262" r:id="rId7"/>
    <p:sldId id="268" r:id="rId8"/>
    <p:sldId id="279" r:id="rId9"/>
    <p:sldId id="271" r:id="rId10"/>
    <p:sldId id="276" r:id="rId11"/>
    <p:sldId id="259" r:id="rId12"/>
    <p:sldId id="269" r:id="rId13"/>
    <p:sldId id="261" r:id="rId14"/>
    <p:sldId id="278" r:id="rId15"/>
    <p:sldId id="265" r:id="rId16"/>
    <p:sldId id="277" r:id="rId17"/>
  </p:sldIdLst>
  <p:sldSz cx="12192000" cy="6858000"/>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24"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[Mappe1]Ark1!$A$2:$A$13</c:f>
              <c:strCache>
                <c:ptCount val="12"/>
                <c:pt idx="0">
                  <c:v>Mere hvile</c:v>
                </c:pt>
                <c:pt idx="1">
                  <c:v>Mere træning</c:v>
                </c:pt>
                <c:pt idx="2">
                  <c:v>Mindre træning</c:v>
                </c:pt>
                <c:pt idx="3">
                  <c:v>Sundere kost</c:v>
                </c:pt>
                <c:pt idx="4">
                  <c:v>Mindre arbejdsrelateret stress</c:v>
                </c:pt>
                <c:pt idx="5">
                  <c:v>Mere koffein</c:v>
                </c:pt>
                <c:pt idx="6">
                  <c:v>Mindre sukker i kosten</c:v>
                </c:pt>
                <c:pt idx="7">
                  <c:v>Mindre høje lyde</c:v>
                </c:pt>
                <c:pt idx="8">
                  <c:v>Undgå gluten</c:v>
                </c:pt>
                <c:pt idx="9">
                  <c:v>Mindre alkohol</c:v>
                </c:pt>
                <c:pt idx="10">
                  <c:v>Få nok væske</c:v>
                </c:pt>
                <c:pt idx="11">
                  <c:v>Justering af stofskiftemedicin</c:v>
                </c:pt>
              </c:strCache>
            </c:strRef>
          </c:cat>
          <c:val>
            <c:numRef>
              <c:f>[Mappe1]Ark1!$B$2:$B$13</c:f>
              <c:numCache>
                <c:formatCode>General</c:formatCode>
                <c:ptCount val="12"/>
                <c:pt idx="0">
                  <c:v>51.7</c:v>
                </c:pt>
                <c:pt idx="1">
                  <c:v>10.4</c:v>
                </c:pt>
                <c:pt idx="2">
                  <c:v>1.9</c:v>
                </c:pt>
                <c:pt idx="3">
                  <c:v>6.4</c:v>
                </c:pt>
                <c:pt idx="4">
                  <c:v>5.4</c:v>
                </c:pt>
                <c:pt idx="5">
                  <c:v>3.9</c:v>
                </c:pt>
                <c:pt idx="6">
                  <c:v>3.6</c:v>
                </c:pt>
                <c:pt idx="7">
                  <c:v>2</c:v>
                </c:pt>
                <c:pt idx="8">
                  <c:v>1.7</c:v>
                </c:pt>
                <c:pt idx="9">
                  <c:v>1.7</c:v>
                </c:pt>
                <c:pt idx="10">
                  <c:v>1.3</c:v>
                </c:pt>
                <c:pt idx="11">
                  <c:v>28.3</c:v>
                </c:pt>
              </c:numCache>
            </c:numRef>
          </c:val>
          <c:extLst>
            <c:ext xmlns:c16="http://schemas.microsoft.com/office/drawing/2014/chart" uri="{C3380CC4-5D6E-409C-BE32-E72D297353CC}">
              <c16:uniqueId val="{00000000-F3FD-4B28-95CC-3A8269647D12}"/>
            </c:ext>
          </c:extLst>
        </c:ser>
        <c:dLbls>
          <c:dLblPos val="outEnd"/>
          <c:showLegendKey val="0"/>
          <c:showVal val="1"/>
          <c:showCatName val="0"/>
          <c:showSerName val="0"/>
          <c:showPercent val="0"/>
          <c:showBubbleSize val="0"/>
        </c:dLbls>
        <c:gapWidth val="219"/>
        <c:overlap val="-27"/>
        <c:axId val="737296288"/>
        <c:axId val="737296944"/>
      </c:barChart>
      <c:catAx>
        <c:axId val="7372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737296944"/>
        <c:crosses val="autoZero"/>
        <c:auto val="1"/>
        <c:lblAlgn val="ctr"/>
        <c:lblOffset val="100"/>
        <c:noMultiLvlLbl val="0"/>
      </c:catAx>
      <c:valAx>
        <c:axId val="737296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da-DK" sz="2400" dirty="0"/>
                  <a:t>Svar</a:t>
                </a:r>
                <a:r>
                  <a:rPr lang="da-DK" sz="2400" baseline="0" dirty="0"/>
                  <a:t> i %</a:t>
                </a:r>
                <a:endParaRPr lang="da-DK" sz="2400"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3729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0443" tIns="45222" rIns="90443" bIns="45222"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0443" tIns="45222" rIns="90443" bIns="45222" rtlCol="0"/>
          <a:lstStyle>
            <a:lvl1pPr algn="r">
              <a:defRPr sz="1200"/>
            </a:lvl1pPr>
          </a:lstStyle>
          <a:p>
            <a:fld id="{AF93B5D7-7EC1-4D1F-B29D-85790F542837}" type="datetimeFigureOut">
              <a:rPr lang="da-DK" smtClean="0"/>
              <a:t>11-04-2023</a:t>
            </a:fld>
            <a:endParaRPr lang="da-DK"/>
          </a:p>
        </p:txBody>
      </p:sp>
      <p:sp>
        <p:nvSpPr>
          <p:cNvPr id="4" name="Pladsholder til slidebille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43" tIns="45222" rIns="90443" bIns="45222"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0443" tIns="45222" rIns="90443" bIns="45222"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0443" tIns="45222" rIns="90443" bIns="45222"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0443" tIns="45222" rIns="90443" bIns="45222" rtlCol="0" anchor="b"/>
          <a:lstStyle>
            <a:lvl1pPr algn="r">
              <a:defRPr sz="1200"/>
            </a:lvl1pPr>
          </a:lstStyle>
          <a:p>
            <a:fld id="{4B4AA92C-0F60-42D3-9EB2-1D620B3FC6B6}" type="slidenum">
              <a:rPr lang="da-DK" smtClean="0"/>
              <a:t>‹nr.›</a:t>
            </a:fld>
            <a:endParaRPr lang="da-DK"/>
          </a:p>
        </p:txBody>
      </p:sp>
    </p:spTree>
    <p:extLst>
      <p:ext uri="{BB962C8B-B14F-4D97-AF65-F5344CB8AC3E}">
        <p14:creationId xmlns:p14="http://schemas.microsoft.com/office/powerpoint/2010/main" val="156272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p:txBody>
      </p:sp>
      <p:sp>
        <p:nvSpPr>
          <p:cNvPr id="4" name="Pladsholder til slidenummer 3"/>
          <p:cNvSpPr>
            <a:spLocks noGrp="1"/>
          </p:cNvSpPr>
          <p:nvPr>
            <p:ph type="sldNum" sz="quarter" idx="5"/>
          </p:nvPr>
        </p:nvSpPr>
        <p:spPr/>
        <p:txBody>
          <a:bodyPr/>
          <a:lstStyle/>
          <a:p>
            <a:fld id="{4B4AA92C-0F60-42D3-9EB2-1D620B3FC6B6}" type="slidenum">
              <a:rPr lang="da-DK" smtClean="0"/>
              <a:t>2</a:t>
            </a:fld>
            <a:endParaRPr lang="da-DK"/>
          </a:p>
        </p:txBody>
      </p:sp>
    </p:spTree>
    <p:extLst>
      <p:ext uri="{BB962C8B-B14F-4D97-AF65-F5344CB8AC3E}">
        <p14:creationId xmlns:p14="http://schemas.microsoft.com/office/powerpoint/2010/main" val="96944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Hvordan ser din uge ud? Hvilke energigivende og energitagende aktiviteter har du i hverdagen? Prioriterer du de energigivende aktiviteter? Overvej om du tidligere har haft nogen energigivende aktiviteter, som du har givet afkald på. ”Pligter” vs. ”selvvalgte aktiviteter”/”hobbyer”</a:t>
            </a:r>
          </a:p>
          <a:p>
            <a:r>
              <a:rPr lang="da-DK" dirty="0"/>
              <a:t>Hvor lægges fokus/energi? På det positive eller det negative. Fokuserer du på alt det du når eller alt det du ikke har overskud til at nå</a:t>
            </a:r>
          </a:p>
          <a:p>
            <a:endParaRPr lang="da-DK" dirty="0"/>
          </a:p>
          <a:p>
            <a:r>
              <a:rPr lang="da-DK" dirty="0"/>
              <a:t>Hvilke krav og forventninger har du til dig selv. I forhold dine ressourcer lige nu</a:t>
            </a:r>
          </a:p>
          <a:p>
            <a:r>
              <a:rPr lang="da-DK" dirty="0"/>
              <a:t>”Burde/skal” tanker</a:t>
            </a:r>
          </a:p>
          <a:p>
            <a:r>
              <a:rPr lang="da-DK" dirty="0"/>
              <a:t>”Plejer” tanker</a:t>
            </a:r>
          </a:p>
          <a:p>
            <a:r>
              <a:rPr lang="da-DK" dirty="0"/>
              <a:t>Blive en ”sund egoist” -&gt;  Hvad er godt for mig. Hvad skal jeg prioritere </a:t>
            </a:r>
          </a:p>
          <a:p>
            <a:endParaRPr lang="da-DK" dirty="0"/>
          </a:p>
        </p:txBody>
      </p:sp>
      <p:sp>
        <p:nvSpPr>
          <p:cNvPr id="4" name="Pladsholder til slidenummer 3"/>
          <p:cNvSpPr>
            <a:spLocks noGrp="1"/>
          </p:cNvSpPr>
          <p:nvPr>
            <p:ph type="sldNum" sz="quarter" idx="5"/>
          </p:nvPr>
        </p:nvSpPr>
        <p:spPr/>
        <p:txBody>
          <a:bodyPr/>
          <a:lstStyle/>
          <a:p>
            <a:fld id="{4B4AA92C-0F60-42D3-9EB2-1D620B3FC6B6}" type="slidenum">
              <a:rPr lang="da-DK" smtClean="0"/>
              <a:t>11</a:t>
            </a:fld>
            <a:endParaRPr lang="da-DK"/>
          </a:p>
        </p:txBody>
      </p:sp>
    </p:spTree>
    <p:extLst>
      <p:ext uri="{BB962C8B-B14F-4D97-AF65-F5344CB8AC3E}">
        <p14:creationId xmlns:p14="http://schemas.microsoft.com/office/powerpoint/2010/main" val="104573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Øvelser som giver ro i kroppen</a:t>
            </a:r>
          </a:p>
          <a:p>
            <a:r>
              <a:rPr lang="da-DK" dirty="0"/>
              <a:t>Hvordan opleves det?</a:t>
            </a:r>
          </a:p>
        </p:txBody>
      </p:sp>
      <p:sp>
        <p:nvSpPr>
          <p:cNvPr id="4" name="Pladsholder til slidenummer 3"/>
          <p:cNvSpPr>
            <a:spLocks noGrp="1"/>
          </p:cNvSpPr>
          <p:nvPr>
            <p:ph type="sldNum" sz="quarter" idx="5"/>
          </p:nvPr>
        </p:nvSpPr>
        <p:spPr/>
        <p:txBody>
          <a:bodyPr/>
          <a:lstStyle/>
          <a:p>
            <a:fld id="{4B4AA92C-0F60-42D3-9EB2-1D620B3FC6B6}" type="slidenum">
              <a:rPr lang="da-DK" smtClean="0"/>
              <a:t>12</a:t>
            </a:fld>
            <a:endParaRPr lang="da-DK"/>
          </a:p>
        </p:txBody>
      </p:sp>
    </p:spTree>
    <p:extLst>
      <p:ext uri="{BB962C8B-B14F-4D97-AF65-F5344CB8AC3E}">
        <p14:creationId xmlns:p14="http://schemas.microsoft.com/office/powerpoint/2010/main" val="135441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err="1"/>
              <a:t>Act</a:t>
            </a:r>
            <a:r>
              <a:rPr lang="da-DK" dirty="0"/>
              <a:t>, </a:t>
            </a:r>
            <a:r>
              <a:rPr lang="da-DK" dirty="0" err="1"/>
              <a:t>belong</a:t>
            </a:r>
            <a:r>
              <a:rPr lang="da-DK" dirty="0"/>
              <a:t>, </a:t>
            </a:r>
            <a:r>
              <a:rPr lang="da-DK" dirty="0" err="1"/>
              <a:t>commit</a:t>
            </a:r>
            <a:endParaRPr lang="da-DK" dirty="0"/>
          </a:p>
          <a:p>
            <a:endParaRPr lang="da-DK" dirty="0"/>
          </a:p>
          <a:p>
            <a:r>
              <a:rPr lang="da-DK" dirty="0"/>
              <a:t>ABC for mental sundhed </a:t>
            </a:r>
            <a:r>
              <a:rPr lang="da-DK" b="0" i="0" dirty="0">
                <a:solidFill>
                  <a:srgbClr val="333333"/>
                </a:solidFill>
                <a:effectLst/>
                <a:latin typeface="minion-pro"/>
              </a:rPr>
              <a:t>handler om at gøre noget godt for vores mentale sundhed/trivsel. fx ved at gøre noget for andre, være med i en madklub, læse en bog, spille et spil med børnene, lave en cykelklub med andre fra vejen, være frivillig, gå en tur, snakke med naboen, spille fodbold med vennerne, give tid til ro og fordybelse eller være en del af den lokale idrætsforening. Det handler om at finde ud af, hvad der giver livet mening, glæde og værdi.</a:t>
            </a:r>
            <a:endParaRPr lang="da-DK" dirty="0"/>
          </a:p>
          <a:p>
            <a:endParaRPr lang="da-DK" dirty="0"/>
          </a:p>
          <a:p>
            <a:r>
              <a:rPr lang="da-DK" b="1" dirty="0"/>
              <a:t>Aktivt</a:t>
            </a:r>
            <a:r>
              <a:rPr lang="da-DK" dirty="0"/>
              <a:t>: </a:t>
            </a:r>
            <a:r>
              <a:rPr lang="da-DK" b="0" i="0" dirty="0">
                <a:solidFill>
                  <a:srgbClr val="000000"/>
                </a:solidFill>
                <a:effectLst/>
                <a:latin typeface="minion-pro"/>
              </a:rPr>
              <a:t>Man kan holde sig aktiv på mange forskellige måder og niveauer – både fysisk, socialt, mentalt og spirituelt. Det handler om alt fra at løbe en tur til ro og nærvær.</a:t>
            </a:r>
          </a:p>
          <a:p>
            <a:r>
              <a:rPr lang="da-DK" b="1" i="0" dirty="0">
                <a:solidFill>
                  <a:srgbClr val="000000"/>
                </a:solidFill>
                <a:effectLst/>
                <a:latin typeface="minion-pro"/>
              </a:rPr>
              <a:t>Sammen</a:t>
            </a:r>
            <a:r>
              <a:rPr lang="da-DK" b="0" i="0" dirty="0">
                <a:solidFill>
                  <a:srgbClr val="000000"/>
                </a:solidFill>
                <a:effectLst/>
                <a:latin typeface="minion-pro"/>
              </a:rPr>
              <a:t>: Vær sammen med venner og familie, involvér dig i grupper, som du allerede er medlem af, meld dig ind i en ny klub eller deltag i lokale arrangementer. Det handler om at gøre noget med nogen.</a:t>
            </a:r>
          </a:p>
          <a:p>
            <a:r>
              <a:rPr lang="da-DK" b="1" i="0" dirty="0">
                <a:solidFill>
                  <a:srgbClr val="000000"/>
                </a:solidFill>
                <a:effectLst/>
                <a:latin typeface="minion-pro"/>
              </a:rPr>
              <a:t>Mening</a:t>
            </a:r>
            <a:r>
              <a:rPr lang="da-DK" b="0" i="0" dirty="0">
                <a:solidFill>
                  <a:srgbClr val="000000"/>
                </a:solidFill>
                <a:effectLst/>
                <a:latin typeface="minion-pro"/>
              </a:rPr>
              <a:t>: Sæt dig selv et mål, stort som småt, engagér dig i en hobby eller en god sag, bliv frivillig eller lær noget nyt. Det handler om at gøre noget, der giver mening for dig.</a:t>
            </a:r>
            <a:endParaRPr lang="da-DK" dirty="0"/>
          </a:p>
        </p:txBody>
      </p:sp>
      <p:sp>
        <p:nvSpPr>
          <p:cNvPr id="4" name="Pladsholder til slidenummer 3"/>
          <p:cNvSpPr>
            <a:spLocks noGrp="1"/>
          </p:cNvSpPr>
          <p:nvPr>
            <p:ph type="sldNum" sz="quarter" idx="5"/>
          </p:nvPr>
        </p:nvSpPr>
        <p:spPr/>
        <p:txBody>
          <a:bodyPr/>
          <a:lstStyle/>
          <a:p>
            <a:fld id="{4B4AA92C-0F60-42D3-9EB2-1D620B3FC6B6}" type="slidenum">
              <a:rPr lang="da-DK" smtClean="0"/>
              <a:t>13</a:t>
            </a:fld>
            <a:endParaRPr lang="da-DK"/>
          </a:p>
        </p:txBody>
      </p:sp>
    </p:spTree>
    <p:extLst>
      <p:ext uri="{BB962C8B-B14F-4D97-AF65-F5344CB8AC3E}">
        <p14:creationId xmlns:p14="http://schemas.microsoft.com/office/powerpoint/2010/main" val="1988936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Hvad fylder i hverdagen. Både fysisk og mentalt.</a:t>
            </a:r>
          </a:p>
          <a:p>
            <a:r>
              <a:rPr lang="da-DK" dirty="0" err="1"/>
              <a:t>Evt</a:t>
            </a:r>
            <a:r>
              <a:rPr lang="da-DK" dirty="0"/>
              <a:t> livsværdier</a:t>
            </a:r>
          </a:p>
          <a:p>
            <a:endParaRPr lang="da-DK" dirty="0"/>
          </a:p>
          <a:p>
            <a:r>
              <a:rPr lang="da-DK" dirty="0"/>
              <a:t>Hvor meget fylder sygdom? Hvor meget ønsker man at den skal fylde?</a:t>
            </a:r>
          </a:p>
        </p:txBody>
      </p:sp>
      <p:sp>
        <p:nvSpPr>
          <p:cNvPr id="4" name="Pladsholder til slidenummer 3"/>
          <p:cNvSpPr>
            <a:spLocks noGrp="1"/>
          </p:cNvSpPr>
          <p:nvPr>
            <p:ph type="sldNum" sz="quarter" idx="5"/>
          </p:nvPr>
        </p:nvSpPr>
        <p:spPr/>
        <p:txBody>
          <a:bodyPr/>
          <a:lstStyle/>
          <a:p>
            <a:fld id="{4B4AA92C-0F60-42D3-9EB2-1D620B3FC6B6}" type="slidenum">
              <a:rPr lang="da-DK" smtClean="0"/>
              <a:t>14</a:t>
            </a:fld>
            <a:endParaRPr lang="da-DK"/>
          </a:p>
        </p:txBody>
      </p:sp>
    </p:spTree>
    <p:extLst>
      <p:ext uri="{BB962C8B-B14F-4D97-AF65-F5344CB8AC3E}">
        <p14:creationId xmlns:p14="http://schemas.microsoft.com/office/powerpoint/2010/main" val="262609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Hvad fylder i hverdagen. Både fysisk og mentalt.</a:t>
            </a:r>
          </a:p>
          <a:p>
            <a:r>
              <a:rPr lang="da-DK" dirty="0" err="1"/>
              <a:t>Evt</a:t>
            </a:r>
            <a:r>
              <a:rPr lang="da-DK" dirty="0"/>
              <a:t> livsværdier</a:t>
            </a:r>
          </a:p>
          <a:p>
            <a:endParaRPr lang="da-DK" dirty="0"/>
          </a:p>
          <a:p>
            <a:r>
              <a:rPr lang="da-DK" dirty="0"/>
              <a:t>Hvor meget fylder sygdom? Hvor meget ønsker man at den skal fylde?</a:t>
            </a:r>
          </a:p>
        </p:txBody>
      </p:sp>
      <p:sp>
        <p:nvSpPr>
          <p:cNvPr id="4" name="Pladsholder til slidenummer 3"/>
          <p:cNvSpPr>
            <a:spLocks noGrp="1"/>
          </p:cNvSpPr>
          <p:nvPr>
            <p:ph type="sldNum" sz="quarter" idx="5"/>
          </p:nvPr>
        </p:nvSpPr>
        <p:spPr/>
        <p:txBody>
          <a:bodyPr/>
          <a:lstStyle/>
          <a:p>
            <a:fld id="{4B4AA92C-0F60-42D3-9EB2-1D620B3FC6B6}" type="slidenum">
              <a:rPr lang="da-DK" smtClean="0"/>
              <a:t>15</a:t>
            </a:fld>
            <a:endParaRPr lang="da-DK"/>
          </a:p>
        </p:txBody>
      </p:sp>
    </p:spTree>
    <p:extLst>
      <p:ext uri="{BB962C8B-B14F-4D97-AF65-F5344CB8AC3E}">
        <p14:creationId xmlns:p14="http://schemas.microsoft.com/office/powerpoint/2010/main" val="92008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4AA92C-0F60-42D3-9EB2-1D620B3FC6B6}" type="slidenum">
              <a:rPr lang="da-DK" smtClean="0"/>
              <a:t>16</a:t>
            </a:fld>
            <a:endParaRPr lang="da-DK"/>
          </a:p>
        </p:txBody>
      </p:sp>
    </p:spTree>
    <p:extLst>
      <p:ext uri="{BB962C8B-B14F-4D97-AF65-F5344CB8AC3E}">
        <p14:creationId xmlns:p14="http://schemas.microsoft.com/office/powerpoint/2010/main" val="40301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p:txBody>
      </p:sp>
      <p:sp>
        <p:nvSpPr>
          <p:cNvPr id="4" name="Pladsholder til slidenummer 3"/>
          <p:cNvSpPr>
            <a:spLocks noGrp="1"/>
          </p:cNvSpPr>
          <p:nvPr>
            <p:ph type="sldNum" sz="quarter" idx="5"/>
          </p:nvPr>
        </p:nvSpPr>
        <p:spPr/>
        <p:txBody>
          <a:bodyPr/>
          <a:lstStyle/>
          <a:p>
            <a:fld id="{4B4AA92C-0F60-42D3-9EB2-1D620B3FC6B6}" type="slidenum">
              <a:rPr lang="da-DK" smtClean="0"/>
              <a:t>3</a:t>
            </a:fld>
            <a:endParaRPr lang="da-DK"/>
          </a:p>
        </p:txBody>
      </p:sp>
    </p:spTree>
    <p:extLst>
      <p:ext uri="{BB962C8B-B14F-4D97-AF65-F5344CB8AC3E}">
        <p14:creationId xmlns:p14="http://schemas.microsoft.com/office/powerpoint/2010/main" val="126276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Bekymringstanker</a:t>
            </a:r>
          </a:p>
        </p:txBody>
      </p:sp>
      <p:sp>
        <p:nvSpPr>
          <p:cNvPr id="4" name="Pladsholder til slidenummer 3"/>
          <p:cNvSpPr>
            <a:spLocks noGrp="1"/>
          </p:cNvSpPr>
          <p:nvPr>
            <p:ph type="sldNum" sz="quarter" idx="5"/>
          </p:nvPr>
        </p:nvSpPr>
        <p:spPr/>
        <p:txBody>
          <a:bodyPr/>
          <a:lstStyle/>
          <a:p>
            <a:fld id="{4B4AA92C-0F60-42D3-9EB2-1D620B3FC6B6}" type="slidenum">
              <a:rPr lang="da-DK" smtClean="0"/>
              <a:t>4</a:t>
            </a:fld>
            <a:endParaRPr lang="da-DK"/>
          </a:p>
        </p:txBody>
      </p:sp>
    </p:spTree>
    <p:extLst>
      <p:ext uri="{BB962C8B-B14F-4D97-AF65-F5344CB8AC3E}">
        <p14:creationId xmlns:p14="http://schemas.microsoft.com/office/powerpoint/2010/main" val="32521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p:txBody>
      </p:sp>
      <p:sp>
        <p:nvSpPr>
          <p:cNvPr id="4" name="Pladsholder til slidenummer 3"/>
          <p:cNvSpPr>
            <a:spLocks noGrp="1"/>
          </p:cNvSpPr>
          <p:nvPr>
            <p:ph type="sldNum" sz="quarter" idx="5"/>
          </p:nvPr>
        </p:nvSpPr>
        <p:spPr/>
        <p:txBody>
          <a:bodyPr/>
          <a:lstStyle/>
          <a:p>
            <a:fld id="{4B4AA92C-0F60-42D3-9EB2-1D620B3FC6B6}" type="slidenum">
              <a:rPr lang="da-DK" smtClean="0"/>
              <a:t>5</a:t>
            </a:fld>
            <a:endParaRPr lang="da-DK"/>
          </a:p>
        </p:txBody>
      </p:sp>
    </p:spTree>
    <p:extLst>
      <p:ext uri="{BB962C8B-B14F-4D97-AF65-F5344CB8AC3E}">
        <p14:creationId xmlns:p14="http://schemas.microsoft.com/office/powerpoint/2010/main" val="138240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Antonovsky – håndterbarhed, begribelighed og forudsigelighed.</a:t>
            </a:r>
          </a:p>
          <a:p>
            <a:r>
              <a:rPr lang="da-DK" dirty="0"/>
              <a:t>Risikofaktorer vs. Beskyttende faktorer</a:t>
            </a:r>
          </a:p>
          <a:p>
            <a:r>
              <a:rPr lang="da-DK" dirty="0"/>
              <a:t>Der er en række beskyttende faktorer, som hjælper os med at holde os sunde/i trivsel. Det at man elsker nogen og føler sig elsket er den stærkeste beskyttende faktor. Eksempler på beskyttende faktorer er: En ægtefælle, godt forhold til sine børn, god arbejdsplads/kollegaer, hobbyer, natur, kulturelle aktiviteter, musik, teater. </a:t>
            </a:r>
          </a:p>
          <a:p>
            <a:r>
              <a:rPr lang="da-DK" dirty="0"/>
              <a:t>Evt. gruppearbejde</a:t>
            </a:r>
          </a:p>
        </p:txBody>
      </p:sp>
      <p:sp>
        <p:nvSpPr>
          <p:cNvPr id="4" name="Pladsholder til slidenummer 3"/>
          <p:cNvSpPr>
            <a:spLocks noGrp="1"/>
          </p:cNvSpPr>
          <p:nvPr>
            <p:ph type="sldNum" sz="quarter" idx="5"/>
          </p:nvPr>
        </p:nvSpPr>
        <p:spPr/>
        <p:txBody>
          <a:bodyPr/>
          <a:lstStyle/>
          <a:p>
            <a:fld id="{4B4AA92C-0F60-42D3-9EB2-1D620B3FC6B6}" type="slidenum">
              <a:rPr lang="da-DK" smtClean="0"/>
              <a:t>6</a:t>
            </a:fld>
            <a:endParaRPr lang="da-DK"/>
          </a:p>
        </p:txBody>
      </p:sp>
    </p:spTree>
    <p:extLst>
      <p:ext uri="{BB962C8B-B14F-4D97-AF65-F5344CB8AC3E}">
        <p14:creationId xmlns:p14="http://schemas.microsoft.com/office/powerpoint/2010/main" val="297290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Øvelser som giver ro i kroppen</a:t>
            </a:r>
          </a:p>
          <a:p>
            <a:r>
              <a:rPr lang="da-DK" dirty="0"/>
              <a:t>Hvordan opleves det?</a:t>
            </a:r>
          </a:p>
        </p:txBody>
      </p:sp>
      <p:sp>
        <p:nvSpPr>
          <p:cNvPr id="4" name="Pladsholder til slidenummer 3"/>
          <p:cNvSpPr>
            <a:spLocks noGrp="1"/>
          </p:cNvSpPr>
          <p:nvPr>
            <p:ph type="sldNum" sz="quarter" idx="5"/>
          </p:nvPr>
        </p:nvSpPr>
        <p:spPr/>
        <p:txBody>
          <a:bodyPr/>
          <a:lstStyle/>
          <a:p>
            <a:fld id="{4B4AA92C-0F60-42D3-9EB2-1D620B3FC6B6}" type="slidenum">
              <a:rPr lang="da-DK" smtClean="0"/>
              <a:t>7</a:t>
            </a:fld>
            <a:endParaRPr lang="da-DK"/>
          </a:p>
        </p:txBody>
      </p:sp>
    </p:spTree>
    <p:extLst>
      <p:ext uri="{BB962C8B-B14F-4D97-AF65-F5344CB8AC3E}">
        <p14:creationId xmlns:p14="http://schemas.microsoft.com/office/powerpoint/2010/main" val="299942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Tabel over hvad patienter selv beskriver hjælper på deres symptomer vedr. hjernetåge.</a:t>
            </a:r>
          </a:p>
          <a:p>
            <a:r>
              <a:rPr lang="da-DK" dirty="0"/>
              <a:t>Alle patienter er i behandling</a:t>
            </a:r>
          </a:p>
          <a:p>
            <a:endParaRPr lang="da-DK" dirty="0"/>
          </a:p>
          <a:p>
            <a:r>
              <a:rPr lang="da-DK" dirty="0"/>
              <a:t>Noget andet man fandt ud af i studiet af </a:t>
            </a:r>
            <a:r>
              <a:rPr lang="da-DK" dirty="0" err="1"/>
              <a:t>Ettleson</a:t>
            </a:r>
            <a:r>
              <a:rPr lang="da-DK" dirty="0"/>
              <a:t> et al 2022, var at samarbejdet/forholdet med egen læge kan fylde meget for nogle https://stofskifteforeningen.dk/under-huden-paa-dine-blodproever-2022/?utm_source=Stofskifteforeningen&amp;utm_campaign=ab84d7b567-EMAIL_CAMPAIGN_2021_01_20_03_54_COPY_01&amp;utm_medium=email&amp;utm_term=0_6377346150-ab84d7b567-535374446patienter med lavt stofskifte og ”</a:t>
            </a:r>
            <a:r>
              <a:rPr lang="da-DK" dirty="0" err="1"/>
              <a:t>brain</a:t>
            </a:r>
            <a:r>
              <a:rPr lang="da-DK" dirty="0"/>
              <a:t> fog”</a:t>
            </a:r>
          </a:p>
        </p:txBody>
      </p:sp>
      <p:sp>
        <p:nvSpPr>
          <p:cNvPr id="4" name="Pladsholder til slidenummer 3"/>
          <p:cNvSpPr>
            <a:spLocks noGrp="1"/>
          </p:cNvSpPr>
          <p:nvPr>
            <p:ph type="sldNum" sz="quarter" idx="5"/>
          </p:nvPr>
        </p:nvSpPr>
        <p:spPr/>
        <p:txBody>
          <a:bodyPr/>
          <a:lstStyle/>
          <a:p>
            <a:fld id="{4B4AA92C-0F60-42D3-9EB2-1D620B3FC6B6}" type="slidenum">
              <a:rPr lang="da-DK" smtClean="0"/>
              <a:t>8</a:t>
            </a:fld>
            <a:endParaRPr lang="da-DK"/>
          </a:p>
        </p:txBody>
      </p:sp>
    </p:spTree>
    <p:extLst>
      <p:ext uri="{BB962C8B-B14F-4D97-AF65-F5344CB8AC3E}">
        <p14:creationId xmlns:p14="http://schemas.microsoft.com/office/powerpoint/2010/main" val="178753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p:txBody>
      </p:sp>
      <p:sp>
        <p:nvSpPr>
          <p:cNvPr id="4" name="Pladsholder til slidenummer 3"/>
          <p:cNvSpPr>
            <a:spLocks noGrp="1"/>
          </p:cNvSpPr>
          <p:nvPr>
            <p:ph type="sldNum" sz="quarter" idx="5"/>
          </p:nvPr>
        </p:nvSpPr>
        <p:spPr/>
        <p:txBody>
          <a:bodyPr/>
          <a:lstStyle/>
          <a:p>
            <a:fld id="{4B4AA92C-0F60-42D3-9EB2-1D620B3FC6B6}" type="slidenum">
              <a:rPr lang="da-DK" smtClean="0"/>
              <a:t>9</a:t>
            </a:fld>
            <a:endParaRPr lang="da-DK"/>
          </a:p>
        </p:txBody>
      </p:sp>
    </p:spTree>
    <p:extLst>
      <p:ext uri="{BB962C8B-B14F-4D97-AF65-F5344CB8AC3E}">
        <p14:creationId xmlns:p14="http://schemas.microsoft.com/office/powerpoint/2010/main" val="89856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p:txBody>
      </p:sp>
      <p:sp>
        <p:nvSpPr>
          <p:cNvPr id="4" name="Pladsholder til slidenummer 3"/>
          <p:cNvSpPr>
            <a:spLocks noGrp="1"/>
          </p:cNvSpPr>
          <p:nvPr>
            <p:ph type="sldNum" sz="quarter" idx="5"/>
          </p:nvPr>
        </p:nvSpPr>
        <p:spPr/>
        <p:txBody>
          <a:bodyPr/>
          <a:lstStyle/>
          <a:p>
            <a:fld id="{4B4AA92C-0F60-42D3-9EB2-1D620B3FC6B6}" type="slidenum">
              <a:rPr lang="da-DK" smtClean="0"/>
              <a:t>10</a:t>
            </a:fld>
            <a:endParaRPr lang="da-DK"/>
          </a:p>
        </p:txBody>
      </p:sp>
    </p:spTree>
    <p:extLst>
      <p:ext uri="{BB962C8B-B14F-4D97-AF65-F5344CB8AC3E}">
        <p14:creationId xmlns:p14="http://schemas.microsoft.com/office/powerpoint/2010/main" val="215404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19C36-F9EE-49A4-B535-8603D7F13C4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7C6C93B-6EC5-4C3C-A7D9-80AA0A260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1A04E3-1405-4913-942A-266011B31393}"/>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CBF2D6E1-F82B-452A-B17E-C36DC84ABB9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2B7381E-A43C-4BA2-B722-48C33E7A92DF}"/>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404864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6151E-FB0A-45B1-B691-1C0E4F4A2AC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1D0723B-F8D2-4C89-A68E-6AD230B0423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41AD1E-C805-49A1-8BC5-69B6612D4735}"/>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5DCD84C1-25E1-4601-9C56-3E1C6EF2FB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8DB8B8-A4FF-455A-855C-CDCCD322B573}"/>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417176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826723A-A25E-43EB-9A21-7E3F769A689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81EE20B-C803-4F31-B9FD-D39C29E66CC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439328-E199-4764-B091-62A4A4D00A9E}"/>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043F58EF-24FA-4549-83F9-02A7C4D044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6D262FC-6295-4514-8BD6-4C86E043327D}"/>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1457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B17B6-24AF-4586-8D5C-A614428BDA9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E8B5FE5-CBAF-410D-910E-6E12D9750DA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43EB8AA-9CB9-4C90-8718-665EDFE41A95}"/>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35A65317-F0AF-46B1-A3E4-C273CF97E9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7A8DEE-52FE-461B-AFE2-30F4BE3C2607}"/>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297506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75755-A242-47C5-BA1C-5B1CF85A091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178C6B1-621F-4093-9BDF-FF44057EA7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3094FDD-D7AA-4B1D-A912-BB72F1FC914A}"/>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59599049-7CB8-4BE7-AB86-EDCFB89C57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78C58D-DD25-4238-88D8-F8917B1BB7CC}"/>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160328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0036A-149F-448A-BF78-FC1E3DB7E2E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5914E72-A869-48A5-B514-1339ED079CC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87D00F9-7693-4412-9A7D-98E8BE84C27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B490CE3-B27B-4D57-B34F-083DB1B123D5}"/>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6" name="Pladsholder til sidefod 5">
            <a:extLst>
              <a:ext uri="{FF2B5EF4-FFF2-40B4-BE49-F238E27FC236}">
                <a16:creationId xmlns:a16="http://schemas.microsoft.com/office/drawing/2014/main" id="{36D63BAE-7477-46EF-9058-69B48717068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1D508F-1F21-4409-A542-7F281846B547}"/>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387489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BD9E4-B014-47F0-B7CE-7860C32F216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3A6816B-E316-4FA7-A8EF-A137D5A73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B4942F5-7476-4E91-A3EB-22E64A8DB4C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93814E2-5217-4F37-A3B7-95DF674E8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BBDE90B-962F-4B59-BE9B-2B9DDD7C6DA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BCB078E-EB9F-436C-BABC-256A522462B8}"/>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8" name="Pladsholder til sidefod 7">
            <a:extLst>
              <a:ext uri="{FF2B5EF4-FFF2-40B4-BE49-F238E27FC236}">
                <a16:creationId xmlns:a16="http://schemas.microsoft.com/office/drawing/2014/main" id="{EE58169D-3FA7-4749-B66C-FACF3D297BA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1AE1CD1-9E2E-4A14-A8B3-05430F62ED1A}"/>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343145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40FFD-0341-44A3-9E72-58AB71CF3DB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8EA6A5C-3643-4210-830F-45C271373291}"/>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4" name="Pladsholder til sidefod 3">
            <a:extLst>
              <a:ext uri="{FF2B5EF4-FFF2-40B4-BE49-F238E27FC236}">
                <a16:creationId xmlns:a16="http://schemas.microsoft.com/office/drawing/2014/main" id="{B1CFE4E8-73A5-4820-A344-34484D9DCB4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A7A24F4-F103-46E5-BBD2-923D2317745C}"/>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20868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3CCF086-3E92-42A1-8D4D-C74E86044CA3}"/>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3" name="Pladsholder til sidefod 2">
            <a:extLst>
              <a:ext uri="{FF2B5EF4-FFF2-40B4-BE49-F238E27FC236}">
                <a16:creationId xmlns:a16="http://schemas.microsoft.com/office/drawing/2014/main" id="{2D4F0C9D-950A-46AB-A6AF-CACDF38FC32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0C8D378-6EF9-43CE-9994-6CE0D8167CB5}"/>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125615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7CC5-0494-4906-A0A2-FC0C71B0DFE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1ACD027-B27E-4625-AD0B-9648145D6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B507C21-ECB6-4EFD-99D6-317727AB7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240EA11-4ACA-4B0C-AC34-9F517EA963B7}"/>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6" name="Pladsholder til sidefod 5">
            <a:extLst>
              <a:ext uri="{FF2B5EF4-FFF2-40B4-BE49-F238E27FC236}">
                <a16:creationId xmlns:a16="http://schemas.microsoft.com/office/drawing/2014/main" id="{848EEE56-AD95-4CCF-9241-406037FAC17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8551E76-71DE-43F7-A024-3B6A34A61486}"/>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354845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B543D-44F5-466F-8063-B103F058C0C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2A37CFE-E6F2-4034-9BAF-C03DE3A9E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6196A34-8CAF-4155-BB9C-DAC86E89F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1145BD6-921D-4F68-BB5A-BD4247F69CF3}"/>
              </a:ext>
            </a:extLst>
          </p:cNvPr>
          <p:cNvSpPr>
            <a:spLocks noGrp="1"/>
          </p:cNvSpPr>
          <p:nvPr>
            <p:ph type="dt" sz="half" idx="10"/>
          </p:nvPr>
        </p:nvSpPr>
        <p:spPr/>
        <p:txBody>
          <a:bodyPr/>
          <a:lstStyle/>
          <a:p>
            <a:fld id="{BF60F7A5-7F32-4CD0-986C-58DF92D41066}" type="datetimeFigureOut">
              <a:rPr lang="da-DK" smtClean="0"/>
              <a:t>11-04-2023</a:t>
            </a:fld>
            <a:endParaRPr lang="da-DK"/>
          </a:p>
        </p:txBody>
      </p:sp>
      <p:sp>
        <p:nvSpPr>
          <p:cNvPr id="6" name="Pladsholder til sidefod 5">
            <a:extLst>
              <a:ext uri="{FF2B5EF4-FFF2-40B4-BE49-F238E27FC236}">
                <a16:creationId xmlns:a16="http://schemas.microsoft.com/office/drawing/2014/main" id="{7D7F015E-5501-4D4C-816E-06F84FE251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DE573EB-AB03-4053-B553-5C516EF48E7B}"/>
              </a:ext>
            </a:extLst>
          </p:cNvPr>
          <p:cNvSpPr>
            <a:spLocks noGrp="1"/>
          </p:cNvSpPr>
          <p:nvPr>
            <p:ph type="sldNum" sz="quarter" idx="12"/>
          </p:nvPr>
        </p:nvSpPr>
        <p:spPr/>
        <p:txBody>
          <a:bodyPr/>
          <a:lstStyle/>
          <a:p>
            <a:fld id="{C61BF68E-CD3B-4907-832F-17A5DD2599E3}" type="slidenum">
              <a:rPr lang="da-DK" smtClean="0"/>
              <a:t>‹nr.›</a:t>
            </a:fld>
            <a:endParaRPr lang="da-DK"/>
          </a:p>
        </p:txBody>
      </p:sp>
    </p:spTree>
    <p:extLst>
      <p:ext uri="{BB962C8B-B14F-4D97-AF65-F5344CB8AC3E}">
        <p14:creationId xmlns:p14="http://schemas.microsoft.com/office/powerpoint/2010/main" val="382120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7335D33-C32A-492C-B877-3188D6BA1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215DCFD-EECF-4E7B-962E-BBC363252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50C625-B5EB-4B2E-8A34-EABD9F202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0F7A5-7F32-4CD0-986C-58DF92D41066}" type="datetimeFigureOut">
              <a:rPr lang="da-DK" smtClean="0"/>
              <a:t>11-04-2023</a:t>
            </a:fld>
            <a:endParaRPr lang="da-DK"/>
          </a:p>
        </p:txBody>
      </p:sp>
      <p:sp>
        <p:nvSpPr>
          <p:cNvPr id="5" name="Pladsholder til sidefod 4">
            <a:extLst>
              <a:ext uri="{FF2B5EF4-FFF2-40B4-BE49-F238E27FC236}">
                <a16:creationId xmlns:a16="http://schemas.microsoft.com/office/drawing/2014/main" id="{8453A29C-0761-4D20-8779-78326D36C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C55445B-DA1E-4C41-A100-64AB1FCAE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BF68E-CD3B-4907-832F-17A5DD2599E3}" type="slidenum">
              <a:rPr lang="da-DK" smtClean="0"/>
              <a:t>‹nr.›</a:t>
            </a:fld>
            <a:endParaRPr lang="da-DK"/>
          </a:p>
        </p:txBody>
      </p:sp>
    </p:spTree>
    <p:extLst>
      <p:ext uri="{BB962C8B-B14F-4D97-AF65-F5344CB8AC3E}">
        <p14:creationId xmlns:p14="http://schemas.microsoft.com/office/powerpoint/2010/main" val="163213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A02BA36-FAB4-4C55-B264-E57292C1E56F}"/>
              </a:ext>
            </a:extLst>
          </p:cNvPr>
          <p:cNvPicPr>
            <a:picLocks noChangeAspect="1"/>
          </p:cNvPicPr>
          <p:nvPr/>
        </p:nvPicPr>
        <p:blipFill rotWithShape="1">
          <a:blip r:embed="rId2"/>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406E66B2-17FB-4C14-94E5-17B73A62FBDA}"/>
              </a:ext>
            </a:extLst>
          </p:cNvPr>
          <p:cNvPicPr>
            <a:picLocks noChangeAspect="1"/>
          </p:cNvPicPr>
          <p:nvPr/>
        </p:nvPicPr>
        <p:blipFill rotWithShape="1">
          <a:blip r:embed="rId2"/>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D726BAC2-4FAF-4738-AF4C-C3606FC0C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577" y="5783720"/>
            <a:ext cx="3285947" cy="928280"/>
          </a:xfrm>
          <a:prstGeom prst="rect">
            <a:avLst/>
          </a:prstGeom>
          <a:effectLst/>
        </p:spPr>
      </p:pic>
      <p:pic>
        <p:nvPicPr>
          <p:cNvPr id="7" name="Billede 6">
            <a:extLst>
              <a:ext uri="{FF2B5EF4-FFF2-40B4-BE49-F238E27FC236}">
                <a16:creationId xmlns:a16="http://schemas.microsoft.com/office/drawing/2014/main" id="{92122AE5-5B74-4286-A150-D57540504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524" y="5019426"/>
            <a:ext cx="1824476" cy="1829049"/>
          </a:xfrm>
          <a:prstGeom prst="rect">
            <a:avLst/>
          </a:prstGeom>
          <a:effectLst/>
        </p:spPr>
      </p:pic>
      <p:sp>
        <p:nvSpPr>
          <p:cNvPr id="8" name="Titel 1">
            <a:extLst>
              <a:ext uri="{FF2B5EF4-FFF2-40B4-BE49-F238E27FC236}">
                <a16:creationId xmlns:a16="http://schemas.microsoft.com/office/drawing/2014/main" id="{C86DA530-9F1A-44AE-A071-1F97613E85EA}"/>
              </a:ext>
            </a:extLst>
          </p:cNvPr>
          <p:cNvSpPr>
            <a:spLocks noGrp="1"/>
          </p:cNvSpPr>
          <p:nvPr>
            <p:ph type="ctrTitle"/>
          </p:nvPr>
        </p:nvSpPr>
        <p:spPr>
          <a:xfrm>
            <a:off x="3575880" y="-287019"/>
            <a:ext cx="6427909" cy="3546356"/>
          </a:xfrm>
        </p:spPr>
        <p:txBody>
          <a:bodyPr>
            <a:normAutofit/>
          </a:bodyPr>
          <a:lstStyle/>
          <a:p>
            <a:pPr algn="l"/>
            <a:r>
              <a:rPr lang="da-DK" sz="7200" dirty="0"/>
              <a:t>Lev Livet med Lavt Stofskifte</a:t>
            </a:r>
          </a:p>
        </p:txBody>
      </p:sp>
      <p:sp>
        <p:nvSpPr>
          <p:cNvPr id="9" name="Undertitel 2">
            <a:extLst>
              <a:ext uri="{FF2B5EF4-FFF2-40B4-BE49-F238E27FC236}">
                <a16:creationId xmlns:a16="http://schemas.microsoft.com/office/drawing/2014/main" id="{10ED67F8-23C0-4E5F-9C93-13D2688BAF78}"/>
              </a:ext>
            </a:extLst>
          </p:cNvPr>
          <p:cNvSpPr>
            <a:spLocks noGrp="1"/>
          </p:cNvSpPr>
          <p:nvPr>
            <p:ph type="subTitle" idx="1"/>
          </p:nvPr>
        </p:nvSpPr>
        <p:spPr>
          <a:xfrm>
            <a:off x="3661556" y="3259337"/>
            <a:ext cx="6964004" cy="921039"/>
          </a:xfrm>
        </p:spPr>
        <p:txBody>
          <a:bodyPr>
            <a:normAutofit/>
          </a:bodyPr>
          <a:lstStyle/>
          <a:p>
            <a:pPr algn="l"/>
            <a:r>
              <a:rPr lang="da-DK" sz="2000" dirty="0"/>
              <a:t>Undervisningsgang 3</a:t>
            </a:r>
          </a:p>
          <a:p>
            <a:pPr algn="l"/>
            <a:r>
              <a:rPr lang="da-DK" sz="2000" dirty="0"/>
              <a:t>Mestring</a:t>
            </a:r>
          </a:p>
        </p:txBody>
      </p:sp>
    </p:spTree>
    <p:extLst>
      <p:ext uri="{BB962C8B-B14F-4D97-AF65-F5344CB8AC3E}">
        <p14:creationId xmlns:p14="http://schemas.microsoft.com/office/powerpoint/2010/main" val="216708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C85F7-B5CF-4697-A681-B0678F881B26}"/>
              </a:ext>
            </a:extLst>
          </p:cNvPr>
          <p:cNvSpPr>
            <a:spLocks noGrp="1"/>
          </p:cNvSpPr>
          <p:nvPr>
            <p:ph type="title"/>
          </p:nvPr>
        </p:nvSpPr>
        <p:spPr>
          <a:xfrm>
            <a:off x="1884493" y="20366"/>
            <a:ext cx="10515600" cy="1325563"/>
          </a:xfrm>
        </p:spPr>
        <p:txBody>
          <a:bodyPr/>
          <a:lstStyle/>
          <a:p>
            <a:r>
              <a:rPr lang="da-DK" dirty="0"/>
              <a:t>Ressourcer og belastninger</a:t>
            </a:r>
          </a:p>
        </p:txBody>
      </p:sp>
      <p:pic>
        <p:nvPicPr>
          <p:cNvPr id="5" name="Billede 4">
            <a:extLst>
              <a:ext uri="{FF2B5EF4-FFF2-40B4-BE49-F238E27FC236}">
                <a16:creationId xmlns:a16="http://schemas.microsoft.com/office/drawing/2014/main" id="{491A8DA5-831D-4F53-9668-5B5CA21057F3}"/>
              </a:ext>
            </a:extLst>
          </p:cNvPr>
          <p:cNvPicPr>
            <a:picLocks noChangeAspect="1"/>
          </p:cNvPicPr>
          <p:nvPr/>
        </p:nvPicPr>
        <p:blipFill rotWithShape="1">
          <a:blip r:embed="rId3"/>
          <a:srcRect l="671" t="19671" r="72570" b="32402"/>
          <a:stretch/>
        </p:blipFill>
        <p:spPr bwMode="auto">
          <a:xfrm>
            <a:off x="86648" y="176353"/>
            <a:ext cx="1503104" cy="1514335"/>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C2B318A4-5456-4071-98E1-740A22692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856" y="6172889"/>
            <a:ext cx="2119915" cy="598876"/>
          </a:xfrm>
          <a:prstGeom prst="rect">
            <a:avLst/>
          </a:prstGeom>
          <a:effectLst/>
        </p:spPr>
      </p:pic>
      <p:pic>
        <p:nvPicPr>
          <p:cNvPr id="7" name="Billede 6">
            <a:extLst>
              <a:ext uri="{FF2B5EF4-FFF2-40B4-BE49-F238E27FC236}">
                <a16:creationId xmlns:a16="http://schemas.microsoft.com/office/drawing/2014/main" id="{AD219C25-9FF7-428A-AF35-68816B731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3080" y="5757573"/>
            <a:ext cx="1118919" cy="1121724"/>
          </a:xfrm>
          <a:prstGeom prst="rect">
            <a:avLst/>
          </a:prstGeom>
          <a:effectLst/>
        </p:spPr>
      </p:pic>
      <p:pic>
        <p:nvPicPr>
          <p:cNvPr id="8" name="Billede 7">
            <a:extLst>
              <a:ext uri="{FF2B5EF4-FFF2-40B4-BE49-F238E27FC236}">
                <a16:creationId xmlns:a16="http://schemas.microsoft.com/office/drawing/2014/main" id="{27F1B472-32FD-4F30-83DD-4E3390B1C63B}"/>
              </a:ext>
            </a:extLst>
          </p:cNvPr>
          <p:cNvPicPr>
            <a:picLocks noChangeAspect="1"/>
          </p:cNvPicPr>
          <p:nvPr/>
        </p:nvPicPr>
        <p:blipFill rotWithShape="1">
          <a:blip r:embed="rId3"/>
          <a:srcRect l="671" t="19671" r="72570" b="32402"/>
          <a:stretch/>
        </p:blipFill>
        <p:spPr bwMode="auto">
          <a:xfrm>
            <a:off x="86648" y="121925"/>
            <a:ext cx="1503104" cy="1514335"/>
          </a:xfrm>
          <a:prstGeom prst="rect">
            <a:avLst/>
          </a:prstGeom>
          <a:effectLst/>
          <a:extLst>
            <a:ext uri="{53640926-AAD7-44D8-BBD7-CCE9431645EC}">
              <a14:shadowObscured xmlns:a14="http://schemas.microsoft.com/office/drawing/2010/main"/>
            </a:ext>
          </a:extLst>
        </p:spPr>
      </p:pic>
      <p:cxnSp>
        <p:nvCxnSpPr>
          <p:cNvPr id="11" name="Lige forbindelse 10">
            <a:extLst>
              <a:ext uri="{FF2B5EF4-FFF2-40B4-BE49-F238E27FC236}">
                <a16:creationId xmlns:a16="http://schemas.microsoft.com/office/drawing/2014/main" id="{5D25EF98-28B3-4845-8EF2-153987CC66BC}"/>
              </a:ext>
            </a:extLst>
          </p:cNvPr>
          <p:cNvCxnSpPr/>
          <p:nvPr/>
        </p:nvCxnSpPr>
        <p:spPr>
          <a:xfrm>
            <a:off x="2394514" y="4158343"/>
            <a:ext cx="5400000" cy="0"/>
          </a:xfrm>
          <a:prstGeom prst="line">
            <a:avLst/>
          </a:prstGeom>
          <a:ln w="57150"/>
        </p:spPr>
        <p:style>
          <a:lnRef idx="3">
            <a:schemeClr val="dk1"/>
          </a:lnRef>
          <a:fillRef idx="0">
            <a:schemeClr val="dk1"/>
          </a:fillRef>
          <a:effectRef idx="2">
            <a:schemeClr val="dk1"/>
          </a:effectRef>
          <a:fontRef idx="minor">
            <a:schemeClr val="tx1"/>
          </a:fontRef>
        </p:style>
      </p:cxnSp>
      <p:sp>
        <p:nvSpPr>
          <p:cNvPr id="12" name="Rektangel: afrundede hjørner 11">
            <a:extLst>
              <a:ext uri="{FF2B5EF4-FFF2-40B4-BE49-F238E27FC236}">
                <a16:creationId xmlns:a16="http://schemas.microsoft.com/office/drawing/2014/main" id="{83CC51BD-28DE-4333-A34B-D64DB85132B3}"/>
              </a:ext>
            </a:extLst>
          </p:cNvPr>
          <p:cNvSpPr/>
          <p:nvPr/>
        </p:nvSpPr>
        <p:spPr>
          <a:xfrm>
            <a:off x="5148945" y="2859539"/>
            <a:ext cx="1306286" cy="8381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13" name="Rektangel: afrundede hjørner 12">
            <a:extLst>
              <a:ext uri="{FF2B5EF4-FFF2-40B4-BE49-F238E27FC236}">
                <a16:creationId xmlns:a16="http://schemas.microsoft.com/office/drawing/2014/main" id="{6EFD07AB-5633-4DDC-A964-C15D5621C484}"/>
              </a:ext>
            </a:extLst>
          </p:cNvPr>
          <p:cNvSpPr/>
          <p:nvPr/>
        </p:nvSpPr>
        <p:spPr>
          <a:xfrm>
            <a:off x="1912135" y="5408649"/>
            <a:ext cx="914397" cy="7729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p>
        </p:txBody>
      </p:sp>
      <p:sp>
        <p:nvSpPr>
          <p:cNvPr id="14" name="Rektangel: afrundede hjørner 13">
            <a:extLst>
              <a:ext uri="{FF2B5EF4-FFF2-40B4-BE49-F238E27FC236}">
                <a16:creationId xmlns:a16="http://schemas.microsoft.com/office/drawing/2014/main" id="{6D5AC4D6-3ADD-4560-99FB-636F68A6CE7A}"/>
              </a:ext>
            </a:extLst>
          </p:cNvPr>
          <p:cNvSpPr/>
          <p:nvPr/>
        </p:nvSpPr>
        <p:spPr>
          <a:xfrm>
            <a:off x="3068751" y="5557925"/>
            <a:ext cx="1415144" cy="9144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5" name="Rektangel: afrundede hjørner 14">
            <a:extLst>
              <a:ext uri="{FF2B5EF4-FFF2-40B4-BE49-F238E27FC236}">
                <a16:creationId xmlns:a16="http://schemas.microsoft.com/office/drawing/2014/main" id="{C6ADA5C0-4DA4-4032-BE31-9A584DEC4C1A}"/>
              </a:ext>
            </a:extLst>
          </p:cNvPr>
          <p:cNvSpPr/>
          <p:nvPr/>
        </p:nvSpPr>
        <p:spPr>
          <a:xfrm>
            <a:off x="6096342" y="4687611"/>
            <a:ext cx="1415143" cy="7522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dirty="0"/>
          </a:p>
        </p:txBody>
      </p:sp>
      <p:sp>
        <p:nvSpPr>
          <p:cNvPr id="16" name="Rektangel: afrundede hjørner 15">
            <a:extLst>
              <a:ext uri="{FF2B5EF4-FFF2-40B4-BE49-F238E27FC236}">
                <a16:creationId xmlns:a16="http://schemas.microsoft.com/office/drawing/2014/main" id="{3E882CA9-D1DB-4507-B2D7-398C6441AD0F}"/>
              </a:ext>
            </a:extLst>
          </p:cNvPr>
          <p:cNvSpPr/>
          <p:nvPr/>
        </p:nvSpPr>
        <p:spPr>
          <a:xfrm>
            <a:off x="5095871" y="5629373"/>
            <a:ext cx="1415143" cy="914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a:p>
        </p:txBody>
      </p:sp>
      <p:sp>
        <p:nvSpPr>
          <p:cNvPr id="17" name="Rektangel: afrundede hjørner 16">
            <a:extLst>
              <a:ext uri="{FF2B5EF4-FFF2-40B4-BE49-F238E27FC236}">
                <a16:creationId xmlns:a16="http://schemas.microsoft.com/office/drawing/2014/main" id="{93B7A421-B046-4764-BB13-732D864810E5}"/>
              </a:ext>
            </a:extLst>
          </p:cNvPr>
          <p:cNvSpPr/>
          <p:nvPr/>
        </p:nvSpPr>
        <p:spPr>
          <a:xfrm>
            <a:off x="2591229" y="4406801"/>
            <a:ext cx="1306286" cy="8381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20" name="Rektangel: afrundede hjørner 19">
            <a:extLst>
              <a:ext uri="{FF2B5EF4-FFF2-40B4-BE49-F238E27FC236}">
                <a16:creationId xmlns:a16="http://schemas.microsoft.com/office/drawing/2014/main" id="{40DC032F-62ED-4CD8-91B8-35014824DD4F}"/>
              </a:ext>
            </a:extLst>
          </p:cNvPr>
          <p:cNvSpPr/>
          <p:nvPr/>
        </p:nvSpPr>
        <p:spPr>
          <a:xfrm>
            <a:off x="4248046" y="4425877"/>
            <a:ext cx="1653580" cy="9144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p>
        </p:txBody>
      </p:sp>
      <p:sp>
        <p:nvSpPr>
          <p:cNvPr id="21" name="Tekstfelt 20">
            <a:extLst>
              <a:ext uri="{FF2B5EF4-FFF2-40B4-BE49-F238E27FC236}">
                <a16:creationId xmlns:a16="http://schemas.microsoft.com/office/drawing/2014/main" id="{273DC1EE-0BB8-4467-9062-5946FAD80A10}"/>
              </a:ext>
            </a:extLst>
          </p:cNvPr>
          <p:cNvSpPr txBox="1"/>
          <p:nvPr/>
        </p:nvSpPr>
        <p:spPr>
          <a:xfrm>
            <a:off x="8010839" y="4481035"/>
            <a:ext cx="1815818" cy="523220"/>
          </a:xfrm>
          <a:prstGeom prst="rect">
            <a:avLst/>
          </a:prstGeom>
          <a:noFill/>
        </p:spPr>
        <p:txBody>
          <a:bodyPr wrap="none" rtlCol="0">
            <a:spAutoFit/>
          </a:bodyPr>
          <a:lstStyle/>
          <a:p>
            <a:r>
              <a:rPr lang="da-DK" sz="2800" b="1" dirty="0"/>
              <a:t>Ressourcer</a:t>
            </a:r>
          </a:p>
        </p:txBody>
      </p:sp>
      <p:sp>
        <p:nvSpPr>
          <p:cNvPr id="22" name="Tekstfelt 21">
            <a:extLst>
              <a:ext uri="{FF2B5EF4-FFF2-40B4-BE49-F238E27FC236}">
                <a16:creationId xmlns:a16="http://schemas.microsoft.com/office/drawing/2014/main" id="{03B1AA83-C9A7-432F-9424-D4B70E3B5FB1}"/>
              </a:ext>
            </a:extLst>
          </p:cNvPr>
          <p:cNvSpPr txBox="1"/>
          <p:nvPr/>
        </p:nvSpPr>
        <p:spPr>
          <a:xfrm>
            <a:off x="7956370" y="2900732"/>
            <a:ext cx="2045881" cy="523220"/>
          </a:xfrm>
          <a:prstGeom prst="rect">
            <a:avLst/>
          </a:prstGeom>
          <a:noFill/>
        </p:spPr>
        <p:txBody>
          <a:bodyPr wrap="none" rtlCol="0">
            <a:spAutoFit/>
          </a:bodyPr>
          <a:lstStyle/>
          <a:p>
            <a:r>
              <a:rPr lang="da-DK" sz="2800" dirty="0"/>
              <a:t>Belastninger</a:t>
            </a:r>
          </a:p>
        </p:txBody>
      </p:sp>
      <p:sp>
        <p:nvSpPr>
          <p:cNvPr id="23" name="Tekstfelt 22">
            <a:extLst>
              <a:ext uri="{FF2B5EF4-FFF2-40B4-BE49-F238E27FC236}">
                <a16:creationId xmlns:a16="http://schemas.microsoft.com/office/drawing/2014/main" id="{4EC71F7F-14FF-465E-A8BD-BEB65D81645C}"/>
              </a:ext>
            </a:extLst>
          </p:cNvPr>
          <p:cNvSpPr txBox="1"/>
          <p:nvPr/>
        </p:nvSpPr>
        <p:spPr>
          <a:xfrm>
            <a:off x="5939843" y="4836271"/>
            <a:ext cx="1703616" cy="430887"/>
          </a:xfrm>
          <a:prstGeom prst="rect">
            <a:avLst/>
          </a:prstGeom>
          <a:noFill/>
        </p:spPr>
        <p:txBody>
          <a:bodyPr wrap="square" rtlCol="0">
            <a:spAutoFit/>
          </a:bodyPr>
          <a:lstStyle/>
          <a:p>
            <a:pPr algn="ctr"/>
            <a:r>
              <a:rPr lang="da-DK" sz="2200" dirty="0"/>
              <a:t>Hobby</a:t>
            </a:r>
          </a:p>
        </p:txBody>
      </p:sp>
      <p:sp>
        <p:nvSpPr>
          <p:cNvPr id="24" name="Tekstfelt 23">
            <a:extLst>
              <a:ext uri="{FF2B5EF4-FFF2-40B4-BE49-F238E27FC236}">
                <a16:creationId xmlns:a16="http://schemas.microsoft.com/office/drawing/2014/main" id="{D7D8211F-5E1B-4EAD-B827-68E69A9589BA}"/>
              </a:ext>
            </a:extLst>
          </p:cNvPr>
          <p:cNvSpPr txBox="1"/>
          <p:nvPr/>
        </p:nvSpPr>
        <p:spPr>
          <a:xfrm>
            <a:off x="5094514" y="2859635"/>
            <a:ext cx="1295399" cy="769441"/>
          </a:xfrm>
          <a:prstGeom prst="rect">
            <a:avLst/>
          </a:prstGeom>
          <a:noFill/>
        </p:spPr>
        <p:txBody>
          <a:bodyPr wrap="square" rtlCol="0">
            <a:spAutoFit/>
          </a:bodyPr>
          <a:lstStyle/>
          <a:p>
            <a:pPr algn="ctr"/>
            <a:r>
              <a:rPr lang="da-DK" sz="2200" dirty="0"/>
              <a:t>Usikker</a:t>
            </a:r>
          </a:p>
          <a:p>
            <a:pPr algn="ctr"/>
            <a:r>
              <a:rPr lang="da-DK" sz="2200" dirty="0"/>
              <a:t>økonomi</a:t>
            </a:r>
          </a:p>
        </p:txBody>
      </p:sp>
      <p:sp>
        <p:nvSpPr>
          <p:cNvPr id="25" name="Tekstfelt 24">
            <a:extLst>
              <a:ext uri="{FF2B5EF4-FFF2-40B4-BE49-F238E27FC236}">
                <a16:creationId xmlns:a16="http://schemas.microsoft.com/office/drawing/2014/main" id="{2C5A3EFB-A3E9-4A05-A009-E42413423658}"/>
              </a:ext>
            </a:extLst>
          </p:cNvPr>
          <p:cNvSpPr txBox="1"/>
          <p:nvPr/>
        </p:nvSpPr>
        <p:spPr>
          <a:xfrm>
            <a:off x="4181162" y="4498358"/>
            <a:ext cx="1787349" cy="769441"/>
          </a:xfrm>
          <a:prstGeom prst="rect">
            <a:avLst/>
          </a:prstGeom>
          <a:noFill/>
        </p:spPr>
        <p:txBody>
          <a:bodyPr wrap="square" rtlCol="0">
            <a:spAutoFit/>
          </a:bodyPr>
          <a:lstStyle/>
          <a:p>
            <a:pPr algn="ctr"/>
            <a:r>
              <a:rPr lang="da-DK" sz="2200" dirty="0"/>
              <a:t>Hjælpsomme kollegaer</a:t>
            </a:r>
          </a:p>
        </p:txBody>
      </p:sp>
      <p:sp>
        <p:nvSpPr>
          <p:cNvPr id="26" name="Tekstfelt 25">
            <a:extLst>
              <a:ext uri="{FF2B5EF4-FFF2-40B4-BE49-F238E27FC236}">
                <a16:creationId xmlns:a16="http://schemas.microsoft.com/office/drawing/2014/main" id="{CE0A460C-39D9-44A8-91EA-AE871CECBF41}"/>
              </a:ext>
            </a:extLst>
          </p:cNvPr>
          <p:cNvSpPr txBox="1"/>
          <p:nvPr/>
        </p:nvSpPr>
        <p:spPr>
          <a:xfrm>
            <a:off x="3066426" y="5624923"/>
            <a:ext cx="1495096" cy="769441"/>
          </a:xfrm>
          <a:prstGeom prst="rect">
            <a:avLst/>
          </a:prstGeom>
          <a:noFill/>
        </p:spPr>
        <p:txBody>
          <a:bodyPr wrap="square" rtlCol="0">
            <a:spAutoFit/>
          </a:bodyPr>
          <a:lstStyle/>
          <a:p>
            <a:r>
              <a:rPr lang="da-DK" sz="2200" dirty="0"/>
              <a:t>Opbakning fra familien</a:t>
            </a:r>
          </a:p>
        </p:txBody>
      </p:sp>
      <p:sp>
        <p:nvSpPr>
          <p:cNvPr id="28" name="Tekstfelt 27">
            <a:extLst>
              <a:ext uri="{FF2B5EF4-FFF2-40B4-BE49-F238E27FC236}">
                <a16:creationId xmlns:a16="http://schemas.microsoft.com/office/drawing/2014/main" id="{44BECA99-8D80-493E-BCAD-DF4C1313497A}"/>
              </a:ext>
            </a:extLst>
          </p:cNvPr>
          <p:cNvSpPr txBox="1"/>
          <p:nvPr/>
        </p:nvSpPr>
        <p:spPr>
          <a:xfrm>
            <a:off x="1720463" y="5408649"/>
            <a:ext cx="1295399" cy="769441"/>
          </a:xfrm>
          <a:prstGeom prst="rect">
            <a:avLst/>
          </a:prstGeom>
          <a:noFill/>
        </p:spPr>
        <p:txBody>
          <a:bodyPr wrap="square" rtlCol="0">
            <a:spAutoFit/>
          </a:bodyPr>
          <a:lstStyle/>
          <a:p>
            <a:pPr algn="ctr"/>
            <a:r>
              <a:rPr lang="da-DK" sz="2200" dirty="0"/>
              <a:t>Bedre søvn</a:t>
            </a:r>
          </a:p>
        </p:txBody>
      </p:sp>
      <p:sp>
        <p:nvSpPr>
          <p:cNvPr id="29" name="Tekstfelt 28">
            <a:extLst>
              <a:ext uri="{FF2B5EF4-FFF2-40B4-BE49-F238E27FC236}">
                <a16:creationId xmlns:a16="http://schemas.microsoft.com/office/drawing/2014/main" id="{9FCE1FB1-2879-4FB3-9DFC-DF31E77C1E9A}"/>
              </a:ext>
            </a:extLst>
          </p:cNvPr>
          <p:cNvSpPr txBox="1"/>
          <p:nvPr/>
        </p:nvSpPr>
        <p:spPr>
          <a:xfrm>
            <a:off x="2394514" y="4428124"/>
            <a:ext cx="1653580" cy="769441"/>
          </a:xfrm>
          <a:prstGeom prst="rect">
            <a:avLst/>
          </a:prstGeom>
          <a:noFill/>
        </p:spPr>
        <p:txBody>
          <a:bodyPr wrap="square" rtlCol="0">
            <a:spAutoFit/>
          </a:bodyPr>
          <a:lstStyle/>
          <a:p>
            <a:pPr algn="ctr"/>
            <a:r>
              <a:rPr lang="da-DK" sz="2200" dirty="0"/>
              <a:t>Gode kostvaner</a:t>
            </a:r>
          </a:p>
        </p:txBody>
      </p:sp>
      <p:grpSp>
        <p:nvGrpSpPr>
          <p:cNvPr id="9" name="Gruppe 8">
            <a:extLst>
              <a:ext uri="{FF2B5EF4-FFF2-40B4-BE49-F238E27FC236}">
                <a16:creationId xmlns:a16="http://schemas.microsoft.com/office/drawing/2014/main" id="{453D63B5-44F8-413C-A062-9347D894C5D3}"/>
              </a:ext>
            </a:extLst>
          </p:cNvPr>
          <p:cNvGrpSpPr/>
          <p:nvPr/>
        </p:nvGrpSpPr>
        <p:grpSpPr>
          <a:xfrm>
            <a:off x="2415798" y="2596233"/>
            <a:ext cx="1819833" cy="1095263"/>
            <a:chOff x="2415798" y="2575321"/>
            <a:chExt cx="2045881" cy="1116176"/>
          </a:xfrm>
        </p:grpSpPr>
        <p:sp>
          <p:nvSpPr>
            <p:cNvPr id="31" name="Rektangel: afrundede hjørner 30">
              <a:extLst>
                <a:ext uri="{FF2B5EF4-FFF2-40B4-BE49-F238E27FC236}">
                  <a16:creationId xmlns:a16="http://schemas.microsoft.com/office/drawing/2014/main" id="{D2236D0A-A7AF-41A4-9D70-3BB7E146B4D1}"/>
                </a:ext>
              </a:extLst>
            </p:cNvPr>
            <p:cNvSpPr/>
            <p:nvPr/>
          </p:nvSpPr>
          <p:spPr>
            <a:xfrm>
              <a:off x="2415798" y="2575321"/>
              <a:ext cx="2045881" cy="1116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a:p>
          </p:txBody>
        </p:sp>
        <p:sp>
          <p:nvSpPr>
            <p:cNvPr id="30" name="Tekstfelt 29">
              <a:extLst>
                <a:ext uri="{FF2B5EF4-FFF2-40B4-BE49-F238E27FC236}">
                  <a16:creationId xmlns:a16="http://schemas.microsoft.com/office/drawing/2014/main" id="{3E21D73B-D4C0-4834-96CE-CB73594E396A}"/>
                </a:ext>
              </a:extLst>
            </p:cNvPr>
            <p:cNvSpPr txBox="1"/>
            <p:nvPr/>
          </p:nvSpPr>
          <p:spPr>
            <a:xfrm>
              <a:off x="2779011" y="2748689"/>
              <a:ext cx="1319456" cy="769441"/>
            </a:xfrm>
            <a:prstGeom prst="rect">
              <a:avLst/>
            </a:prstGeom>
            <a:noFill/>
          </p:spPr>
          <p:txBody>
            <a:bodyPr wrap="square" rtlCol="0">
              <a:spAutoFit/>
            </a:bodyPr>
            <a:lstStyle/>
            <a:p>
              <a:pPr algn="ctr"/>
              <a:r>
                <a:rPr lang="da-DK" sz="2200" dirty="0"/>
                <a:t>Medicin</a:t>
              </a:r>
            </a:p>
            <a:p>
              <a:pPr algn="ctr"/>
              <a:r>
                <a:rPr lang="da-DK" sz="2200" dirty="0"/>
                <a:t>justering</a:t>
              </a:r>
            </a:p>
          </p:txBody>
        </p:sp>
      </p:grpSp>
      <p:sp>
        <p:nvSpPr>
          <p:cNvPr id="32" name="Tekstfelt 31">
            <a:extLst>
              <a:ext uri="{FF2B5EF4-FFF2-40B4-BE49-F238E27FC236}">
                <a16:creationId xmlns:a16="http://schemas.microsoft.com/office/drawing/2014/main" id="{0C7827F9-F610-4F12-8006-A0442F8820BF}"/>
              </a:ext>
            </a:extLst>
          </p:cNvPr>
          <p:cNvSpPr txBox="1"/>
          <p:nvPr/>
        </p:nvSpPr>
        <p:spPr>
          <a:xfrm>
            <a:off x="4931870" y="5728923"/>
            <a:ext cx="1703616" cy="769441"/>
          </a:xfrm>
          <a:prstGeom prst="rect">
            <a:avLst/>
          </a:prstGeom>
          <a:noFill/>
        </p:spPr>
        <p:txBody>
          <a:bodyPr wrap="square" rtlCol="0">
            <a:spAutoFit/>
          </a:bodyPr>
          <a:lstStyle/>
          <a:p>
            <a:pPr algn="ctr"/>
            <a:r>
              <a:rPr lang="da-DK" sz="2200" dirty="0"/>
              <a:t>Daglig </a:t>
            </a:r>
            <a:br>
              <a:rPr lang="da-DK" sz="2200" dirty="0"/>
            </a:br>
            <a:r>
              <a:rPr lang="da-DK" sz="2200" dirty="0"/>
              <a:t>gåtur</a:t>
            </a:r>
          </a:p>
        </p:txBody>
      </p:sp>
      <p:grpSp>
        <p:nvGrpSpPr>
          <p:cNvPr id="3" name="Gruppe 2">
            <a:extLst>
              <a:ext uri="{FF2B5EF4-FFF2-40B4-BE49-F238E27FC236}">
                <a16:creationId xmlns:a16="http://schemas.microsoft.com/office/drawing/2014/main" id="{5ECF7092-501F-47AA-B5DC-F1DB6771CDA6}"/>
              </a:ext>
            </a:extLst>
          </p:cNvPr>
          <p:cNvGrpSpPr/>
          <p:nvPr/>
        </p:nvGrpSpPr>
        <p:grpSpPr>
          <a:xfrm>
            <a:off x="6781108" y="5682183"/>
            <a:ext cx="1722821" cy="885340"/>
            <a:chOff x="6781108" y="5682183"/>
            <a:chExt cx="1722821" cy="885340"/>
          </a:xfrm>
        </p:grpSpPr>
        <p:sp>
          <p:nvSpPr>
            <p:cNvPr id="27" name="Rektangel: afrundede hjørner 26">
              <a:extLst>
                <a:ext uri="{FF2B5EF4-FFF2-40B4-BE49-F238E27FC236}">
                  <a16:creationId xmlns:a16="http://schemas.microsoft.com/office/drawing/2014/main" id="{45FCACC5-A289-44A3-A9E4-647B230962CF}"/>
                </a:ext>
              </a:extLst>
            </p:cNvPr>
            <p:cNvSpPr/>
            <p:nvPr/>
          </p:nvSpPr>
          <p:spPr>
            <a:xfrm>
              <a:off x="6800313" y="5682183"/>
              <a:ext cx="1703616" cy="8853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33" name="Tekstfelt 32">
              <a:extLst>
                <a:ext uri="{FF2B5EF4-FFF2-40B4-BE49-F238E27FC236}">
                  <a16:creationId xmlns:a16="http://schemas.microsoft.com/office/drawing/2014/main" id="{CF66BC06-FE14-416E-AC5C-D38022303274}"/>
                </a:ext>
              </a:extLst>
            </p:cNvPr>
            <p:cNvSpPr txBox="1"/>
            <p:nvPr/>
          </p:nvSpPr>
          <p:spPr>
            <a:xfrm>
              <a:off x="6781108" y="5752179"/>
              <a:ext cx="1703616" cy="769441"/>
            </a:xfrm>
            <a:prstGeom prst="rect">
              <a:avLst/>
            </a:prstGeom>
            <a:noFill/>
          </p:spPr>
          <p:txBody>
            <a:bodyPr wrap="square" rtlCol="0">
              <a:spAutoFit/>
            </a:bodyPr>
            <a:lstStyle/>
            <a:p>
              <a:pPr algn="ctr"/>
              <a:r>
                <a:rPr lang="da-DK" sz="2200" dirty="0"/>
                <a:t>Netværks-gruppe</a:t>
              </a:r>
            </a:p>
          </p:txBody>
        </p:sp>
      </p:grpSp>
    </p:spTree>
    <p:extLst>
      <p:ext uri="{BB962C8B-B14F-4D97-AF65-F5344CB8AC3E}">
        <p14:creationId xmlns:p14="http://schemas.microsoft.com/office/powerpoint/2010/main" val="322397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C85F7-B5CF-4697-A681-B0678F881B26}"/>
              </a:ext>
            </a:extLst>
          </p:cNvPr>
          <p:cNvSpPr>
            <a:spLocks noGrp="1"/>
          </p:cNvSpPr>
          <p:nvPr>
            <p:ph type="title"/>
          </p:nvPr>
        </p:nvSpPr>
        <p:spPr>
          <a:xfrm>
            <a:off x="2069550" y="-102961"/>
            <a:ext cx="10515600" cy="1325563"/>
          </a:xfrm>
        </p:spPr>
        <p:txBody>
          <a:bodyPr/>
          <a:lstStyle/>
          <a:p>
            <a:r>
              <a:rPr lang="da-DK" dirty="0"/>
              <a:t>Energiforvaltning</a:t>
            </a:r>
          </a:p>
        </p:txBody>
      </p:sp>
      <p:pic>
        <p:nvPicPr>
          <p:cNvPr id="4" name="Pladsholder til indhold 7">
            <a:extLst>
              <a:ext uri="{FF2B5EF4-FFF2-40B4-BE49-F238E27FC236}">
                <a16:creationId xmlns:a16="http://schemas.microsoft.com/office/drawing/2014/main" id="{2B4DA3C5-8509-4833-BA98-7A4D086A7DF2}"/>
              </a:ext>
            </a:extLst>
          </p:cNvPr>
          <p:cNvPicPr>
            <a:picLocks noGrp="1" noChangeAspect="1"/>
          </p:cNvPicPr>
          <p:nvPr>
            <p:ph idx="1"/>
          </p:nvPr>
        </p:nvPicPr>
        <p:blipFill rotWithShape="1">
          <a:blip r:embed="rId3"/>
          <a:srcRect l="8214" t="13287" r="25945" b="4561"/>
          <a:stretch/>
        </p:blipFill>
        <p:spPr>
          <a:xfrm>
            <a:off x="2069550" y="998646"/>
            <a:ext cx="7372391" cy="5174244"/>
          </a:xfrm>
        </p:spPr>
      </p:pic>
      <p:pic>
        <p:nvPicPr>
          <p:cNvPr id="5" name="Billede 4">
            <a:extLst>
              <a:ext uri="{FF2B5EF4-FFF2-40B4-BE49-F238E27FC236}">
                <a16:creationId xmlns:a16="http://schemas.microsoft.com/office/drawing/2014/main" id="{491A8DA5-831D-4F53-9668-5B5CA21057F3}"/>
              </a:ext>
            </a:extLst>
          </p:cNvPr>
          <p:cNvPicPr>
            <a:picLocks noChangeAspect="1"/>
          </p:cNvPicPr>
          <p:nvPr/>
        </p:nvPicPr>
        <p:blipFill rotWithShape="1">
          <a:blip r:embed="rId4"/>
          <a:srcRect l="671" t="19671" r="72570" b="32402"/>
          <a:stretch/>
        </p:blipFill>
        <p:spPr bwMode="auto">
          <a:xfrm>
            <a:off x="86648" y="176353"/>
            <a:ext cx="1503104" cy="1514335"/>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C2B318A4-5456-4071-98E1-740A22692A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6856" y="6172889"/>
            <a:ext cx="2119915" cy="598876"/>
          </a:xfrm>
          <a:prstGeom prst="rect">
            <a:avLst/>
          </a:prstGeom>
          <a:effectLst/>
        </p:spPr>
      </p:pic>
      <p:pic>
        <p:nvPicPr>
          <p:cNvPr id="7" name="Billede 6">
            <a:extLst>
              <a:ext uri="{FF2B5EF4-FFF2-40B4-BE49-F238E27FC236}">
                <a16:creationId xmlns:a16="http://schemas.microsoft.com/office/drawing/2014/main" id="{AD219C25-9FF7-428A-AF35-68816B731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3080" y="5757573"/>
            <a:ext cx="1118919" cy="1121724"/>
          </a:xfrm>
          <a:prstGeom prst="rect">
            <a:avLst/>
          </a:prstGeom>
          <a:effectLst/>
        </p:spPr>
      </p:pic>
      <p:pic>
        <p:nvPicPr>
          <p:cNvPr id="8" name="Billede 7">
            <a:extLst>
              <a:ext uri="{FF2B5EF4-FFF2-40B4-BE49-F238E27FC236}">
                <a16:creationId xmlns:a16="http://schemas.microsoft.com/office/drawing/2014/main" id="{27F1B472-32FD-4F30-83DD-4E3390B1C63B}"/>
              </a:ext>
            </a:extLst>
          </p:cNvPr>
          <p:cNvPicPr>
            <a:picLocks noChangeAspect="1"/>
          </p:cNvPicPr>
          <p:nvPr/>
        </p:nvPicPr>
        <p:blipFill rotWithShape="1">
          <a:blip r:embed="rId4"/>
          <a:srcRect l="671" t="19671" r="72570" b="32402"/>
          <a:stretch/>
        </p:blipFill>
        <p:spPr bwMode="auto">
          <a:xfrm>
            <a:off x="86648" y="121925"/>
            <a:ext cx="1503104" cy="1514335"/>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2023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00754-CC23-40C1-B20F-F3BB6DB71DAF}"/>
              </a:ext>
            </a:extLst>
          </p:cNvPr>
          <p:cNvSpPr>
            <a:spLocks noGrp="1"/>
          </p:cNvSpPr>
          <p:nvPr>
            <p:ph type="title"/>
          </p:nvPr>
        </p:nvSpPr>
        <p:spPr>
          <a:xfrm>
            <a:off x="838200" y="365125"/>
            <a:ext cx="10515600"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5B6B1C92-6CDB-4B7C-80D8-EEE1B776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9A4FEB9C-EA68-4C7E-A882-AE9E706F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950" y="5991722"/>
            <a:ext cx="2672211" cy="754900"/>
          </a:xfrm>
          <a:prstGeom prst="rect">
            <a:avLst/>
          </a:prstGeom>
          <a:effectLst/>
        </p:spPr>
      </p:pic>
      <p:pic>
        <p:nvPicPr>
          <p:cNvPr id="6" name="Billede 5">
            <a:extLst>
              <a:ext uri="{FF2B5EF4-FFF2-40B4-BE49-F238E27FC236}">
                <a16:creationId xmlns:a16="http://schemas.microsoft.com/office/drawing/2014/main" id="{04936DA4-ED4D-4B02-8F68-124B5C80044C}"/>
              </a:ext>
            </a:extLst>
          </p:cNvPr>
          <p:cNvPicPr>
            <a:picLocks noChangeAspect="1"/>
          </p:cNvPicPr>
          <p:nvPr/>
        </p:nvPicPr>
        <p:blipFill rotWithShape="1">
          <a:blip r:embed="rId5"/>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pic>
        <p:nvPicPr>
          <p:cNvPr id="8" name="Grafik 7" descr="Yoga kontur">
            <a:extLst>
              <a:ext uri="{FF2B5EF4-FFF2-40B4-BE49-F238E27FC236}">
                <a16:creationId xmlns:a16="http://schemas.microsoft.com/office/drawing/2014/main" id="{F82929B2-2B3E-47F9-904C-48053B535A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5547" y="2158547"/>
            <a:ext cx="2827110" cy="2827110"/>
          </a:xfrm>
          <a:prstGeom prst="rect">
            <a:avLst/>
          </a:prstGeom>
        </p:spPr>
      </p:pic>
    </p:spTree>
    <p:extLst>
      <p:ext uri="{BB962C8B-B14F-4D97-AF65-F5344CB8AC3E}">
        <p14:creationId xmlns:p14="http://schemas.microsoft.com/office/powerpoint/2010/main" val="157114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EE445-5F48-4583-A7F8-BF5E5E0CB4FA}"/>
              </a:ext>
            </a:extLst>
          </p:cNvPr>
          <p:cNvSpPr>
            <a:spLocks noGrp="1"/>
          </p:cNvSpPr>
          <p:nvPr>
            <p:ph type="title"/>
          </p:nvPr>
        </p:nvSpPr>
        <p:spPr/>
        <p:txBody>
          <a:bodyPr/>
          <a:lstStyle/>
          <a:p>
            <a:pPr algn="ctr"/>
            <a:r>
              <a:rPr lang="da-DK" dirty="0"/>
              <a:t>ABC for mental sundhed</a:t>
            </a:r>
          </a:p>
        </p:txBody>
      </p:sp>
      <p:sp>
        <p:nvSpPr>
          <p:cNvPr id="3" name="Pladsholder til indhold 2">
            <a:extLst>
              <a:ext uri="{FF2B5EF4-FFF2-40B4-BE49-F238E27FC236}">
                <a16:creationId xmlns:a16="http://schemas.microsoft.com/office/drawing/2014/main" id="{EF100C50-A1E9-4BED-AA10-FE355DD45FC9}"/>
              </a:ext>
            </a:extLst>
          </p:cNvPr>
          <p:cNvSpPr>
            <a:spLocks noGrp="1"/>
          </p:cNvSpPr>
          <p:nvPr>
            <p:ph idx="1"/>
          </p:nvPr>
        </p:nvSpPr>
        <p:spPr>
          <a:xfrm>
            <a:off x="838200" y="2446111"/>
            <a:ext cx="10515600" cy="2027918"/>
          </a:xfrm>
        </p:spPr>
        <p:txBody>
          <a:bodyPr>
            <a:normAutofit/>
          </a:bodyPr>
          <a:lstStyle/>
          <a:p>
            <a:pPr marL="0" indent="0" algn="ctr">
              <a:buNone/>
            </a:pPr>
            <a:r>
              <a:rPr lang="da-DK" sz="3400" dirty="0">
                <a:solidFill>
                  <a:srgbClr val="7030A0"/>
                </a:solidFill>
              </a:rPr>
              <a:t>Gør noget aktivt</a:t>
            </a:r>
          </a:p>
          <a:p>
            <a:pPr marL="0" indent="0" algn="ctr">
              <a:buNone/>
            </a:pPr>
            <a:r>
              <a:rPr lang="da-DK" sz="3400" dirty="0">
                <a:solidFill>
                  <a:srgbClr val="00B050"/>
                </a:solidFill>
              </a:rPr>
              <a:t>Gør noget sammen</a:t>
            </a:r>
          </a:p>
          <a:p>
            <a:pPr marL="0" indent="0" algn="ctr">
              <a:buNone/>
            </a:pPr>
            <a:r>
              <a:rPr lang="da-DK" sz="3400" dirty="0">
                <a:solidFill>
                  <a:srgbClr val="00B0F0"/>
                </a:solidFill>
              </a:rPr>
              <a:t>Gør noget meningsfuldt</a:t>
            </a:r>
          </a:p>
        </p:txBody>
      </p:sp>
      <p:pic>
        <p:nvPicPr>
          <p:cNvPr id="4" name="Billede 3">
            <a:extLst>
              <a:ext uri="{FF2B5EF4-FFF2-40B4-BE49-F238E27FC236}">
                <a16:creationId xmlns:a16="http://schemas.microsoft.com/office/drawing/2014/main" id="{BD0EA15B-C83C-43A5-AAA2-7F857245C1A3}"/>
              </a:ext>
            </a:extLst>
          </p:cNvPr>
          <p:cNvPicPr>
            <a:picLocks noChangeAspect="1"/>
          </p:cNvPicPr>
          <p:nvPr/>
        </p:nvPicPr>
        <p:blipFill rotWithShape="1">
          <a:blip r:embed="rId3"/>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FAB8171B-F753-46EC-9EA3-F42016CB1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540" y="6000241"/>
            <a:ext cx="2672211" cy="754900"/>
          </a:xfrm>
          <a:prstGeom prst="rect">
            <a:avLst/>
          </a:prstGeom>
          <a:effectLst/>
        </p:spPr>
      </p:pic>
      <p:pic>
        <p:nvPicPr>
          <p:cNvPr id="6" name="Billede 5">
            <a:extLst>
              <a:ext uri="{FF2B5EF4-FFF2-40B4-BE49-F238E27FC236}">
                <a16:creationId xmlns:a16="http://schemas.microsoft.com/office/drawing/2014/main" id="{F9447DEA-7A6F-4A60-AED3-C0461C13E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spTree>
    <p:extLst>
      <p:ext uri="{BB962C8B-B14F-4D97-AF65-F5344CB8AC3E}">
        <p14:creationId xmlns:p14="http://schemas.microsoft.com/office/powerpoint/2010/main" val="332209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0698F-B7C4-433E-B7F3-616DDAD9B8EC}"/>
              </a:ext>
            </a:extLst>
          </p:cNvPr>
          <p:cNvSpPr>
            <a:spLocks noGrp="1"/>
          </p:cNvSpPr>
          <p:nvPr>
            <p:ph type="title"/>
          </p:nvPr>
        </p:nvSpPr>
        <p:spPr>
          <a:xfrm>
            <a:off x="838200" y="138789"/>
            <a:ext cx="10515600" cy="1325563"/>
          </a:xfrm>
        </p:spPr>
        <p:txBody>
          <a:bodyPr/>
          <a:lstStyle/>
          <a:p>
            <a:pPr algn="ctr"/>
            <a:r>
              <a:rPr lang="da-DK" dirty="0"/>
              <a:t>Forvaltning af energi</a:t>
            </a:r>
          </a:p>
        </p:txBody>
      </p:sp>
      <p:pic>
        <p:nvPicPr>
          <p:cNvPr id="5" name="Billede 4">
            <a:extLst>
              <a:ext uri="{FF2B5EF4-FFF2-40B4-BE49-F238E27FC236}">
                <a16:creationId xmlns:a16="http://schemas.microsoft.com/office/drawing/2014/main" id="{CC605632-CA97-4BC0-BA09-1369F0207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080" y="5757573"/>
            <a:ext cx="1118919" cy="1121724"/>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5942C4F2-689D-4754-B96A-4AB7B5FF2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856" y="6172889"/>
            <a:ext cx="2119915" cy="598876"/>
          </a:xfrm>
          <a:prstGeom prst="rect">
            <a:avLst/>
          </a:prstGeom>
          <a:effectLst/>
        </p:spPr>
      </p:pic>
      <p:pic>
        <p:nvPicPr>
          <p:cNvPr id="7" name="Billede 6">
            <a:extLst>
              <a:ext uri="{FF2B5EF4-FFF2-40B4-BE49-F238E27FC236}">
                <a16:creationId xmlns:a16="http://schemas.microsoft.com/office/drawing/2014/main" id="{74EFB5D1-24D6-4557-B3AF-538AEFE40E6F}"/>
              </a:ext>
            </a:extLst>
          </p:cNvPr>
          <p:cNvPicPr>
            <a:picLocks noChangeAspect="1"/>
          </p:cNvPicPr>
          <p:nvPr/>
        </p:nvPicPr>
        <p:blipFill rotWithShape="1">
          <a:blip r:embed="rId5"/>
          <a:srcRect l="671" t="19671" r="72570" b="32402"/>
          <a:stretch/>
        </p:blipFill>
        <p:spPr bwMode="auto">
          <a:xfrm>
            <a:off x="86648" y="176353"/>
            <a:ext cx="1503104" cy="1514335"/>
          </a:xfrm>
          <a:prstGeom prst="rect">
            <a:avLst/>
          </a:prstGeom>
          <a:effectLst/>
          <a:extLst>
            <a:ext uri="{53640926-AAD7-44D8-BBD7-CCE9431645EC}">
              <a14:shadowObscured xmlns:a14="http://schemas.microsoft.com/office/drawing/2010/main"/>
            </a:ext>
          </a:extLst>
        </p:spPr>
      </p:pic>
      <p:sp>
        <p:nvSpPr>
          <p:cNvPr id="8" name="Ellipse 7">
            <a:extLst>
              <a:ext uri="{FF2B5EF4-FFF2-40B4-BE49-F238E27FC236}">
                <a16:creationId xmlns:a16="http://schemas.microsoft.com/office/drawing/2014/main" id="{4C01C866-41C0-40A6-93A3-F32EBB4C760A}"/>
              </a:ext>
            </a:extLst>
          </p:cNvPr>
          <p:cNvSpPr/>
          <p:nvPr/>
        </p:nvSpPr>
        <p:spPr>
          <a:xfrm>
            <a:off x="3445013" y="1504649"/>
            <a:ext cx="5040000" cy="504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11" name="Ellipse 10">
            <a:extLst>
              <a:ext uri="{FF2B5EF4-FFF2-40B4-BE49-F238E27FC236}">
                <a16:creationId xmlns:a16="http://schemas.microsoft.com/office/drawing/2014/main" id="{38916A08-6918-4C31-8B44-B9B7FE1D0C10}"/>
              </a:ext>
            </a:extLst>
          </p:cNvPr>
          <p:cNvSpPr/>
          <p:nvPr/>
        </p:nvSpPr>
        <p:spPr>
          <a:xfrm>
            <a:off x="4165013" y="2224649"/>
            <a:ext cx="3600000" cy="360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dirty="0"/>
          </a:p>
        </p:txBody>
      </p:sp>
      <p:sp>
        <p:nvSpPr>
          <p:cNvPr id="12" name="Ellipse 11">
            <a:extLst>
              <a:ext uri="{FF2B5EF4-FFF2-40B4-BE49-F238E27FC236}">
                <a16:creationId xmlns:a16="http://schemas.microsoft.com/office/drawing/2014/main" id="{AB287AC1-A2DD-4DB2-B879-F48F6E9785D0}"/>
              </a:ext>
            </a:extLst>
          </p:cNvPr>
          <p:cNvSpPr/>
          <p:nvPr/>
        </p:nvSpPr>
        <p:spPr>
          <a:xfrm>
            <a:off x="4885013" y="2944649"/>
            <a:ext cx="2160000" cy="216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dirty="0"/>
          </a:p>
        </p:txBody>
      </p:sp>
      <p:sp>
        <p:nvSpPr>
          <p:cNvPr id="3" name="Tekstfelt 2">
            <a:extLst>
              <a:ext uri="{FF2B5EF4-FFF2-40B4-BE49-F238E27FC236}">
                <a16:creationId xmlns:a16="http://schemas.microsoft.com/office/drawing/2014/main" id="{99ACDD3A-0488-466C-BAF9-B71330AC4A51}"/>
              </a:ext>
            </a:extLst>
          </p:cNvPr>
          <p:cNvSpPr txBox="1"/>
          <p:nvPr/>
        </p:nvSpPr>
        <p:spPr>
          <a:xfrm flipH="1">
            <a:off x="4885013" y="1682390"/>
            <a:ext cx="2392681" cy="461665"/>
          </a:xfrm>
          <a:prstGeom prst="rect">
            <a:avLst/>
          </a:prstGeom>
          <a:noFill/>
        </p:spPr>
        <p:txBody>
          <a:bodyPr wrap="square" rtlCol="0">
            <a:spAutoFit/>
          </a:bodyPr>
          <a:lstStyle/>
          <a:p>
            <a:pPr algn="ctr"/>
            <a:r>
              <a:rPr lang="da-DK" sz="2400" dirty="0"/>
              <a:t>Overbelastning</a:t>
            </a:r>
          </a:p>
        </p:txBody>
      </p:sp>
      <p:sp>
        <p:nvSpPr>
          <p:cNvPr id="13" name="Tekstfelt 12">
            <a:extLst>
              <a:ext uri="{FF2B5EF4-FFF2-40B4-BE49-F238E27FC236}">
                <a16:creationId xmlns:a16="http://schemas.microsoft.com/office/drawing/2014/main" id="{D5AF01BD-7798-4C0A-87E1-DA31D1C58EBC}"/>
              </a:ext>
            </a:extLst>
          </p:cNvPr>
          <p:cNvSpPr txBox="1"/>
          <p:nvPr/>
        </p:nvSpPr>
        <p:spPr>
          <a:xfrm flipH="1">
            <a:off x="4768672" y="2430010"/>
            <a:ext cx="2392681" cy="461665"/>
          </a:xfrm>
          <a:prstGeom prst="rect">
            <a:avLst/>
          </a:prstGeom>
          <a:noFill/>
        </p:spPr>
        <p:txBody>
          <a:bodyPr wrap="square" rtlCol="0">
            <a:spAutoFit/>
          </a:bodyPr>
          <a:lstStyle/>
          <a:p>
            <a:pPr algn="ctr"/>
            <a:r>
              <a:rPr lang="da-DK" sz="2400" dirty="0"/>
              <a:t>Udfordring</a:t>
            </a:r>
          </a:p>
        </p:txBody>
      </p:sp>
      <p:sp>
        <p:nvSpPr>
          <p:cNvPr id="14" name="Tekstfelt 13">
            <a:extLst>
              <a:ext uri="{FF2B5EF4-FFF2-40B4-BE49-F238E27FC236}">
                <a16:creationId xmlns:a16="http://schemas.microsoft.com/office/drawing/2014/main" id="{C8585544-F851-4C88-9845-F9766D2F7142}"/>
              </a:ext>
            </a:extLst>
          </p:cNvPr>
          <p:cNvSpPr txBox="1"/>
          <p:nvPr/>
        </p:nvSpPr>
        <p:spPr>
          <a:xfrm flipH="1">
            <a:off x="4768672" y="3699064"/>
            <a:ext cx="2392681" cy="461665"/>
          </a:xfrm>
          <a:prstGeom prst="rect">
            <a:avLst/>
          </a:prstGeom>
          <a:noFill/>
        </p:spPr>
        <p:txBody>
          <a:bodyPr wrap="square" rtlCol="0">
            <a:spAutoFit/>
          </a:bodyPr>
          <a:lstStyle/>
          <a:p>
            <a:pPr algn="ctr"/>
            <a:r>
              <a:rPr lang="da-DK" sz="2400" dirty="0"/>
              <a:t>Komfort</a:t>
            </a:r>
          </a:p>
        </p:txBody>
      </p:sp>
    </p:spTree>
    <p:extLst>
      <p:ext uri="{BB962C8B-B14F-4D97-AF65-F5344CB8AC3E}">
        <p14:creationId xmlns:p14="http://schemas.microsoft.com/office/powerpoint/2010/main" val="128391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0698F-B7C4-433E-B7F3-616DDAD9B8EC}"/>
              </a:ext>
            </a:extLst>
          </p:cNvPr>
          <p:cNvSpPr>
            <a:spLocks noGrp="1"/>
          </p:cNvSpPr>
          <p:nvPr>
            <p:ph type="title"/>
          </p:nvPr>
        </p:nvSpPr>
        <p:spPr/>
        <p:txBody>
          <a:bodyPr/>
          <a:lstStyle/>
          <a:p>
            <a:pPr algn="ctr"/>
            <a:r>
              <a:rPr lang="da-DK" dirty="0"/>
              <a:t>Hvad fylder i din hverdag?</a:t>
            </a:r>
          </a:p>
        </p:txBody>
      </p:sp>
      <p:sp>
        <p:nvSpPr>
          <p:cNvPr id="4" name="Ellipse 3">
            <a:extLst>
              <a:ext uri="{FF2B5EF4-FFF2-40B4-BE49-F238E27FC236}">
                <a16:creationId xmlns:a16="http://schemas.microsoft.com/office/drawing/2014/main" id="{1810EF0D-E7DC-41D1-B72E-4159FE761B96}"/>
              </a:ext>
            </a:extLst>
          </p:cNvPr>
          <p:cNvSpPr/>
          <p:nvPr/>
        </p:nvSpPr>
        <p:spPr>
          <a:xfrm>
            <a:off x="1952090" y="1924130"/>
            <a:ext cx="3600000" cy="360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dirty="0"/>
          </a:p>
        </p:txBody>
      </p:sp>
      <p:pic>
        <p:nvPicPr>
          <p:cNvPr id="5" name="Billede 4">
            <a:extLst>
              <a:ext uri="{FF2B5EF4-FFF2-40B4-BE49-F238E27FC236}">
                <a16:creationId xmlns:a16="http://schemas.microsoft.com/office/drawing/2014/main" id="{CC605632-CA97-4BC0-BA09-1369F0207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080" y="5757573"/>
            <a:ext cx="1118919" cy="1121724"/>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5942C4F2-689D-4754-B96A-4AB7B5FF2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856" y="6172889"/>
            <a:ext cx="2119915" cy="598876"/>
          </a:xfrm>
          <a:prstGeom prst="rect">
            <a:avLst/>
          </a:prstGeom>
          <a:effectLst/>
        </p:spPr>
      </p:pic>
      <p:pic>
        <p:nvPicPr>
          <p:cNvPr id="7" name="Billede 6">
            <a:extLst>
              <a:ext uri="{FF2B5EF4-FFF2-40B4-BE49-F238E27FC236}">
                <a16:creationId xmlns:a16="http://schemas.microsoft.com/office/drawing/2014/main" id="{74EFB5D1-24D6-4557-B3AF-538AEFE40E6F}"/>
              </a:ext>
            </a:extLst>
          </p:cNvPr>
          <p:cNvPicPr>
            <a:picLocks noChangeAspect="1"/>
          </p:cNvPicPr>
          <p:nvPr/>
        </p:nvPicPr>
        <p:blipFill rotWithShape="1">
          <a:blip r:embed="rId5"/>
          <a:srcRect l="671" t="19671" r="72570" b="32402"/>
          <a:stretch/>
        </p:blipFill>
        <p:spPr bwMode="auto">
          <a:xfrm>
            <a:off x="86648" y="176353"/>
            <a:ext cx="1503104" cy="1514335"/>
          </a:xfrm>
          <a:prstGeom prst="rect">
            <a:avLst/>
          </a:prstGeom>
          <a:effectLst/>
          <a:extLst>
            <a:ext uri="{53640926-AAD7-44D8-BBD7-CCE9431645EC}">
              <a14:shadowObscured xmlns:a14="http://schemas.microsoft.com/office/drawing/2010/main"/>
            </a:ext>
          </a:extLst>
        </p:spPr>
      </p:pic>
      <p:sp>
        <p:nvSpPr>
          <p:cNvPr id="8" name="Ellipse 7">
            <a:extLst>
              <a:ext uri="{FF2B5EF4-FFF2-40B4-BE49-F238E27FC236}">
                <a16:creationId xmlns:a16="http://schemas.microsoft.com/office/drawing/2014/main" id="{4C01C866-41C0-40A6-93A3-F32EBB4C760A}"/>
              </a:ext>
            </a:extLst>
          </p:cNvPr>
          <p:cNvSpPr/>
          <p:nvPr/>
        </p:nvSpPr>
        <p:spPr>
          <a:xfrm>
            <a:off x="6416813" y="1924130"/>
            <a:ext cx="3600000" cy="360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9" name="Tekstfelt 8">
            <a:extLst>
              <a:ext uri="{FF2B5EF4-FFF2-40B4-BE49-F238E27FC236}">
                <a16:creationId xmlns:a16="http://schemas.microsoft.com/office/drawing/2014/main" id="{578CD5EF-7885-4BE9-8A79-0132DD79CEB1}"/>
              </a:ext>
            </a:extLst>
          </p:cNvPr>
          <p:cNvSpPr txBox="1"/>
          <p:nvPr/>
        </p:nvSpPr>
        <p:spPr>
          <a:xfrm>
            <a:off x="2413269" y="3123966"/>
            <a:ext cx="2677642" cy="1200329"/>
          </a:xfrm>
          <a:prstGeom prst="rect">
            <a:avLst/>
          </a:prstGeom>
          <a:noFill/>
        </p:spPr>
        <p:txBody>
          <a:bodyPr wrap="square" rtlCol="0">
            <a:spAutoFit/>
          </a:bodyPr>
          <a:lstStyle/>
          <a:p>
            <a:pPr algn="ctr"/>
            <a:r>
              <a:rPr lang="da-DK" sz="2400" dirty="0"/>
              <a:t>Hvad fylder/har opmærksomhed i din hverdag lige nu?</a:t>
            </a:r>
          </a:p>
        </p:txBody>
      </p:sp>
      <p:sp>
        <p:nvSpPr>
          <p:cNvPr id="10" name="Tekstfelt 9">
            <a:extLst>
              <a:ext uri="{FF2B5EF4-FFF2-40B4-BE49-F238E27FC236}">
                <a16:creationId xmlns:a16="http://schemas.microsoft.com/office/drawing/2014/main" id="{69C19CE5-C08A-4E2C-9225-187CC13BB2BA}"/>
              </a:ext>
            </a:extLst>
          </p:cNvPr>
          <p:cNvSpPr txBox="1"/>
          <p:nvPr/>
        </p:nvSpPr>
        <p:spPr>
          <a:xfrm>
            <a:off x="6829381" y="2939300"/>
            <a:ext cx="2949350" cy="1569660"/>
          </a:xfrm>
          <a:prstGeom prst="rect">
            <a:avLst/>
          </a:prstGeom>
          <a:noFill/>
        </p:spPr>
        <p:txBody>
          <a:bodyPr wrap="square" rtlCol="0">
            <a:spAutoFit/>
          </a:bodyPr>
          <a:lstStyle/>
          <a:p>
            <a:pPr algn="ctr"/>
            <a:r>
              <a:rPr lang="da-DK" sz="2400" dirty="0"/>
              <a:t>Hvad skal fylde/ have  mere eller mindre opmærksomhed i fremtiden?</a:t>
            </a:r>
          </a:p>
        </p:txBody>
      </p:sp>
    </p:spTree>
    <p:extLst>
      <p:ext uri="{BB962C8B-B14F-4D97-AF65-F5344CB8AC3E}">
        <p14:creationId xmlns:p14="http://schemas.microsoft.com/office/powerpoint/2010/main" val="79721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B6B1C92-6CDB-4B7C-80D8-EEE1B776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9A4FEB9C-EA68-4C7E-A882-AE9E706F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174" y="6033282"/>
            <a:ext cx="2672211" cy="754900"/>
          </a:xfrm>
          <a:prstGeom prst="rect">
            <a:avLst/>
          </a:prstGeom>
          <a:effectLst/>
        </p:spPr>
      </p:pic>
      <p:pic>
        <p:nvPicPr>
          <p:cNvPr id="6" name="Billede 5">
            <a:extLst>
              <a:ext uri="{FF2B5EF4-FFF2-40B4-BE49-F238E27FC236}">
                <a16:creationId xmlns:a16="http://schemas.microsoft.com/office/drawing/2014/main" id="{04936DA4-ED4D-4B02-8F68-124B5C80044C}"/>
              </a:ext>
            </a:extLst>
          </p:cNvPr>
          <p:cNvPicPr>
            <a:picLocks noChangeAspect="1"/>
          </p:cNvPicPr>
          <p:nvPr/>
        </p:nvPicPr>
        <p:blipFill rotWithShape="1">
          <a:blip r:embed="rId5"/>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sp>
        <p:nvSpPr>
          <p:cNvPr id="9" name="Titel 1">
            <a:extLst>
              <a:ext uri="{FF2B5EF4-FFF2-40B4-BE49-F238E27FC236}">
                <a16:creationId xmlns:a16="http://schemas.microsoft.com/office/drawing/2014/main" id="{51EC05C3-9F84-4DD0-9215-6F267B8E1E91}"/>
              </a:ext>
            </a:extLst>
          </p:cNvPr>
          <p:cNvSpPr txBox="1">
            <a:spLocks/>
          </p:cNvSpPr>
          <p:nvPr/>
        </p:nvSpPr>
        <p:spPr>
          <a:xfrm>
            <a:off x="1883229" y="364921"/>
            <a:ext cx="9274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Opsamling</a:t>
            </a:r>
          </a:p>
        </p:txBody>
      </p:sp>
      <p:sp>
        <p:nvSpPr>
          <p:cNvPr id="8" name="Tekstfelt 7">
            <a:extLst>
              <a:ext uri="{FF2B5EF4-FFF2-40B4-BE49-F238E27FC236}">
                <a16:creationId xmlns:a16="http://schemas.microsoft.com/office/drawing/2014/main" id="{CA92D8CF-7613-4C01-8D0D-8B64919D9899}"/>
              </a:ext>
            </a:extLst>
          </p:cNvPr>
          <p:cNvSpPr txBox="1"/>
          <p:nvPr/>
        </p:nvSpPr>
        <p:spPr>
          <a:xfrm>
            <a:off x="1883229" y="1861457"/>
            <a:ext cx="5116287" cy="1384995"/>
          </a:xfrm>
          <a:prstGeom prst="rect">
            <a:avLst/>
          </a:prstGeom>
          <a:noFill/>
        </p:spPr>
        <p:txBody>
          <a:bodyPr wrap="square" rtlCol="0">
            <a:spAutoFit/>
          </a:bodyPr>
          <a:lstStyle/>
          <a:p>
            <a:pPr marL="285750" indent="-285750">
              <a:buFont typeface="Arial" panose="020B0604020202020204" pitchFamily="34" charset="0"/>
              <a:buChar char="•"/>
            </a:pPr>
            <a:r>
              <a:rPr lang="da-DK" sz="2800" dirty="0"/>
              <a:t>Spørgsmål?</a:t>
            </a:r>
          </a:p>
          <a:p>
            <a:pPr marL="285750" indent="-285750">
              <a:buFont typeface="Arial" panose="020B0604020202020204" pitchFamily="34" charset="0"/>
              <a:buChar char="•"/>
            </a:pPr>
            <a:r>
              <a:rPr lang="da-DK" sz="2800" dirty="0"/>
              <a:t>Hvad tager du med hjem i dag?</a:t>
            </a:r>
          </a:p>
          <a:p>
            <a:pPr marL="285750" indent="-285750">
              <a:buFont typeface="Arial" panose="020B0604020202020204" pitchFamily="34" charset="0"/>
              <a:buChar char="•"/>
            </a:pPr>
            <a:endParaRPr lang="da-DK" sz="2800" dirty="0"/>
          </a:p>
        </p:txBody>
      </p:sp>
    </p:spTree>
    <p:extLst>
      <p:ext uri="{BB962C8B-B14F-4D97-AF65-F5344CB8AC3E}">
        <p14:creationId xmlns:p14="http://schemas.microsoft.com/office/powerpoint/2010/main" val="34916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00754-CC23-40C1-B20F-F3BB6DB71DAF}"/>
              </a:ext>
            </a:extLst>
          </p:cNvPr>
          <p:cNvSpPr>
            <a:spLocks noGrp="1"/>
          </p:cNvSpPr>
          <p:nvPr>
            <p:ph type="title"/>
          </p:nvPr>
        </p:nvSpPr>
        <p:spPr>
          <a:xfrm>
            <a:off x="2100942" y="365125"/>
            <a:ext cx="9252857" cy="1325563"/>
          </a:xfrm>
        </p:spPr>
        <p:txBody>
          <a:bodyPr/>
          <a:lstStyle/>
          <a:p>
            <a:r>
              <a:rPr lang="da-DK" dirty="0"/>
              <a:t>Siden sidst…</a:t>
            </a:r>
          </a:p>
        </p:txBody>
      </p:sp>
      <p:pic>
        <p:nvPicPr>
          <p:cNvPr id="4" name="Billede 3">
            <a:extLst>
              <a:ext uri="{FF2B5EF4-FFF2-40B4-BE49-F238E27FC236}">
                <a16:creationId xmlns:a16="http://schemas.microsoft.com/office/drawing/2014/main" id="{5B6B1C92-6CDB-4B7C-80D8-EEE1B776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9A4FEB9C-EA68-4C7E-A882-AE9E706F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828" y="5984796"/>
            <a:ext cx="2672211" cy="754900"/>
          </a:xfrm>
          <a:prstGeom prst="rect">
            <a:avLst/>
          </a:prstGeom>
          <a:effectLst/>
        </p:spPr>
      </p:pic>
      <p:pic>
        <p:nvPicPr>
          <p:cNvPr id="6" name="Billede 5">
            <a:extLst>
              <a:ext uri="{FF2B5EF4-FFF2-40B4-BE49-F238E27FC236}">
                <a16:creationId xmlns:a16="http://schemas.microsoft.com/office/drawing/2014/main" id="{04936DA4-ED4D-4B02-8F68-124B5C80044C}"/>
              </a:ext>
            </a:extLst>
          </p:cNvPr>
          <p:cNvPicPr>
            <a:picLocks noChangeAspect="1"/>
          </p:cNvPicPr>
          <p:nvPr/>
        </p:nvPicPr>
        <p:blipFill rotWithShape="1">
          <a:blip r:embed="rId5"/>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sp>
        <p:nvSpPr>
          <p:cNvPr id="3" name="Tekstfelt 2">
            <a:extLst>
              <a:ext uri="{FF2B5EF4-FFF2-40B4-BE49-F238E27FC236}">
                <a16:creationId xmlns:a16="http://schemas.microsoft.com/office/drawing/2014/main" id="{48EDC590-4A4F-4931-AFB5-E0C62F2BE6BA}"/>
              </a:ext>
            </a:extLst>
          </p:cNvPr>
          <p:cNvSpPr txBox="1"/>
          <p:nvPr/>
        </p:nvSpPr>
        <p:spPr>
          <a:xfrm>
            <a:off x="1771887" y="1354723"/>
            <a:ext cx="9013152" cy="1384995"/>
          </a:xfrm>
          <a:prstGeom prst="rect">
            <a:avLst/>
          </a:prstGeom>
          <a:noFill/>
        </p:spPr>
        <p:txBody>
          <a:bodyPr wrap="square" rtlCol="0">
            <a:spAutoFit/>
          </a:bodyPr>
          <a:lstStyle/>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Spørgsmål?</a:t>
            </a:r>
          </a:p>
          <a:p>
            <a:pPr marL="285750" indent="-285750">
              <a:buFont typeface="Arial" panose="020B0604020202020204" pitchFamily="34" charset="0"/>
              <a:buChar char="•"/>
            </a:pPr>
            <a:endParaRPr lang="da-DK" sz="2800" dirty="0"/>
          </a:p>
        </p:txBody>
      </p:sp>
    </p:spTree>
    <p:extLst>
      <p:ext uri="{BB962C8B-B14F-4D97-AF65-F5344CB8AC3E}">
        <p14:creationId xmlns:p14="http://schemas.microsoft.com/office/powerpoint/2010/main" val="50007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00754-CC23-40C1-B20F-F3BB6DB71DAF}"/>
              </a:ext>
            </a:extLst>
          </p:cNvPr>
          <p:cNvSpPr>
            <a:spLocks noGrp="1"/>
          </p:cNvSpPr>
          <p:nvPr>
            <p:ph type="title"/>
          </p:nvPr>
        </p:nvSpPr>
        <p:spPr>
          <a:xfrm>
            <a:off x="2100942" y="365125"/>
            <a:ext cx="9252857" cy="1325563"/>
          </a:xfrm>
        </p:spPr>
        <p:txBody>
          <a:bodyPr/>
          <a:lstStyle/>
          <a:p>
            <a:r>
              <a:rPr lang="da-DK" dirty="0"/>
              <a:t>Dagens program</a:t>
            </a:r>
          </a:p>
        </p:txBody>
      </p:sp>
      <p:pic>
        <p:nvPicPr>
          <p:cNvPr id="4" name="Billede 3">
            <a:extLst>
              <a:ext uri="{FF2B5EF4-FFF2-40B4-BE49-F238E27FC236}">
                <a16:creationId xmlns:a16="http://schemas.microsoft.com/office/drawing/2014/main" id="{5B6B1C92-6CDB-4B7C-80D8-EEE1B776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9A4FEB9C-EA68-4C7E-A882-AE9E706F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828" y="5984796"/>
            <a:ext cx="2672211" cy="754900"/>
          </a:xfrm>
          <a:prstGeom prst="rect">
            <a:avLst/>
          </a:prstGeom>
          <a:effectLst/>
        </p:spPr>
      </p:pic>
      <p:pic>
        <p:nvPicPr>
          <p:cNvPr id="6" name="Billede 5">
            <a:extLst>
              <a:ext uri="{FF2B5EF4-FFF2-40B4-BE49-F238E27FC236}">
                <a16:creationId xmlns:a16="http://schemas.microsoft.com/office/drawing/2014/main" id="{04936DA4-ED4D-4B02-8F68-124B5C80044C}"/>
              </a:ext>
            </a:extLst>
          </p:cNvPr>
          <p:cNvPicPr>
            <a:picLocks noChangeAspect="1"/>
          </p:cNvPicPr>
          <p:nvPr/>
        </p:nvPicPr>
        <p:blipFill rotWithShape="1">
          <a:blip r:embed="rId5"/>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sp>
        <p:nvSpPr>
          <p:cNvPr id="3" name="Tekstfelt 2">
            <a:extLst>
              <a:ext uri="{FF2B5EF4-FFF2-40B4-BE49-F238E27FC236}">
                <a16:creationId xmlns:a16="http://schemas.microsoft.com/office/drawing/2014/main" id="{48EDC590-4A4F-4931-AFB5-E0C62F2BE6BA}"/>
              </a:ext>
            </a:extLst>
          </p:cNvPr>
          <p:cNvSpPr txBox="1"/>
          <p:nvPr/>
        </p:nvSpPr>
        <p:spPr>
          <a:xfrm>
            <a:off x="1771887" y="1959427"/>
            <a:ext cx="9013152" cy="3108543"/>
          </a:xfrm>
          <a:prstGeom prst="rect">
            <a:avLst/>
          </a:prstGeom>
          <a:noFill/>
        </p:spPr>
        <p:txBody>
          <a:bodyPr wrap="square" rtlCol="0">
            <a:spAutoFit/>
          </a:bodyPr>
          <a:lstStyle/>
          <a:p>
            <a:pPr marL="285750" indent="-285750">
              <a:buFont typeface="Arial" panose="020B0604020202020204" pitchFamily="34" charset="0"/>
              <a:buChar char="•"/>
            </a:pPr>
            <a:r>
              <a:rPr lang="da-DK" sz="2800" dirty="0"/>
              <a:t>Krop og psyke</a:t>
            </a:r>
          </a:p>
          <a:p>
            <a:pPr marL="285750" indent="-285750">
              <a:buFont typeface="Arial" panose="020B0604020202020204" pitchFamily="34" charset="0"/>
              <a:buChar char="•"/>
            </a:pPr>
            <a:r>
              <a:rPr lang="da-DK" sz="2800" dirty="0"/>
              <a:t>Kropsligt forhøjet alarmberedskab</a:t>
            </a:r>
          </a:p>
          <a:p>
            <a:pPr marL="285750" indent="-285750">
              <a:buFont typeface="Arial" panose="020B0604020202020204" pitchFamily="34" charset="0"/>
              <a:buChar char="•"/>
            </a:pPr>
            <a:r>
              <a:rPr lang="da-DK" sz="2800" dirty="0"/>
              <a:t>Det dobbelte KRAM</a:t>
            </a:r>
          </a:p>
          <a:p>
            <a:pPr marL="285750" indent="-285750">
              <a:buFont typeface="Arial" panose="020B0604020202020204" pitchFamily="34" charset="0"/>
              <a:buChar char="•"/>
            </a:pPr>
            <a:r>
              <a:rPr lang="da-DK" sz="2800" dirty="0"/>
              <a:t>Energiforvaltning</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endParaRPr lang="da-DK" sz="2800" dirty="0"/>
          </a:p>
        </p:txBody>
      </p:sp>
    </p:spTree>
    <p:extLst>
      <p:ext uri="{BB962C8B-B14F-4D97-AF65-F5344CB8AC3E}">
        <p14:creationId xmlns:p14="http://schemas.microsoft.com/office/powerpoint/2010/main" val="117164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14033-1814-4CCC-8C42-A0E7883530B2}"/>
              </a:ext>
            </a:extLst>
          </p:cNvPr>
          <p:cNvSpPr>
            <a:spLocks noGrp="1"/>
          </p:cNvSpPr>
          <p:nvPr>
            <p:ph type="title"/>
          </p:nvPr>
        </p:nvSpPr>
        <p:spPr/>
        <p:txBody>
          <a:bodyPr/>
          <a:lstStyle/>
          <a:p>
            <a:pPr algn="ctr"/>
            <a:r>
              <a:rPr lang="da-DK" dirty="0"/>
              <a:t>Sammenhæng mellem krop og psyke</a:t>
            </a:r>
          </a:p>
        </p:txBody>
      </p:sp>
      <p:cxnSp>
        <p:nvCxnSpPr>
          <p:cNvPr id="5" name="Lige pilforbindelse 4">
            <a:extLst>
              <a:ext uri="{FF2B5EF4-FFF2-40B4-BE49-F238E27FC236}">
                <a16:creationId xmlns:a16="http://schemas.microsoft.com/office/drawing/2014/main" id="{568F1D32-EC55-4426-92AD-53AB12E1C566}"/>
              </a:ext>
            </a:extLst>
          </p:cNvPr>
          <p:cNvCxnSpPr/>
          <p:nvPr/>
        </p:nvCxnSpPr>
        <p:spPr>
          <a:xfrm>
            <a:off x="5477349" y="2640459"/>
            <a:ext cx="0" cy="21781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Lige pilforbindelse 5">
            <a:extLst>
              <a:ext uri="{FF2B5EF4-FFF2-40B4-BE49-F238E27FC236}">
                <a16:creationId xmlns:a16="http://schemas.microsoft.com/office/drawing/2014/main" id="{DE1ACC84-BB86-4DEB-8642-3A557FD3F49C}"/>
              </a:ext>
            </a:extLst>
          </p:cNvPr>
          <p:cNvCxnSpPr>
            <a:cxnSpLocks/>
          </p:cNvCxnSpPr>
          <p:nvPr/>
        </p:nvCxnSpPr>
        <p:spPr>
          <a:xfrm flipH="1">
            <a:off x="4387921" y="3686711"/>
            <a:ext cx="2135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3213A77B-8157-4109-8FCD-52D854EA39F8}"/>
              </a:ext>
            </a:extLst>
          </p:cNvPr>
          <p:cNvSpPr txBox="1"/>
          <p:nvPr/>
        </p:nvSpPr>
        <p:spPr>
          <a:xfrm>
            <a:off x="4976878" y="2113745"/>
            <a:ext cx="1079206" cy="492443"/>
          </a:xfrm>
          <a:prstGeom prst="rect">
            <a:avLst/>
          </a:prstGeom>
          <a:noFill/>
        </p:spPr>
        <p:txBody>
          <a:bodyPr wrap="none" rtlCol="0">
            <a:spAutoFit/>
          </a:bodyPr>
          <a:lstStyle/>
          <a:p>
            <a:r>
              <a:rPr lang="da-DK" sz="2600" dirty="0"/>
              <a:t>Tanker</a:t>
            </a:r>
          </a:p>
        </p:txBody>
      </p:sp>
      <p:sp>
        <p:nvSpPr>
          <p:cNvPr id="10" name="Tekstfelt 9">
            <a:extLst>
              <a:ext uri="{FF2B5EF4-FFF2-40B4-BE49-F238E27FC236}">
                <a16:creationId xmlns:a16="http://schemas.microsoft.com/office/drawing/2014/main" id="{0ED4D5CF-7117-4285-8168-174989CEE388}"/>
              </a:ext>
            </a:extLst>
          </p:cNvPr>
          <p:cNvSpPr txBox="1"/>
          <p:nvPr/>
        </p:nvSpPr>
        <p:spPr>
          <a:xfrm>
            <a:off x="6599228" y="3425270"/>
            <a:ext cx="1124282" cy="492443"/>
          </a:xfrm>
          <a:prstGeom prst="rect">
            <a:avLst/>
          </a:prstGeom>
          <a:noFill/>
        </p:spPr>
        <p:txBody>
          <a:bodyPr wrap="none" rtlCol="0">
            <a:spAutoFit/>
          </a:bodyPr>
          <a:lstStyle/>
          <a:p>
            <a:r>
              <a:rPr lang="da-DK" sz="2600" dirty="0"/>
              <a:t>Følelse</a:t>
            </a:r>
          </a:p>
        </p:txBody>
      </p:sp>
      <p:sp>
        <p:nvSpPr>
          <p:cNvPr id="11" name="Tekstfelt 10">
            <a:extLst>
              <a:ext uri="{FF2B5EF4-FFF2-40B4-BE49-F238E27FC236}">
                <a16:creationId xmlns:a16="http://schemas.microsoft.com/office/drawing/2014/main" id="{4E2A35DE-E543-4B86-AC0B-FA5B20571926}"/>
              </a:ext>
            </a:extLst>
          </p:cNvPr>
          <p:cNvSpPr txBox="1"/>
          <p:nvPr/>
        </p:nvSpPr>
        <p:spPr>
          <a:xfrm>
            <a:off x="3196441" y="3403579"/>
            <a:ext cx="1191480" cy="492443"/>
          </a:xfrm>
          <a:prstGeom prst="rect">
            <a:avLst/>
          </a:prstGeom>
          <a:noFill/>
        </p:spPr>
        <p:txBody>
          <a:bodyPr wrap="none" rtlCol="0">
            <a:spAutoFit/>
          </a:bodyPr>
          <a:lstStyle/>
          <a:p>
            <a:r>
              <a:rPr lang="da-DK" sz="2600" dirty="0"/>
              <a:t>Adfærd</a:t>
            </a:r>
          </a:p>
        </p:txBody>
      </p:sp>
      <p:sp>
        <p:nvSpPr>
          <p:cNvPr id="12" name="Tekstfelt 11">
            <a:extLst>
              <a:ext uri="{FF2B5EF4-FFF2-40B4-BE49-F238E27FC236}">
                <a16:creationId xmlns:a16="http://schemas.microsoft.com/office/drawing/2014/main" id="{D6497E27-D57E-4A7C-BB41-A15F5DF2AA64}"/>
              </a:ext>
            </a:extLst>
          </p:cNvPr>
          <p:cNvSpPr txBox="1"/>
          <p:nvPr/>
        </p:nvSpPr>
        <p:spPr>
          <a:xfrm>
            <a:off x="5108837" y="4892070"/>
            <a:ext cx="815288" cy="492443"/>
          </a:xfrm>
          <a:prstGeom prst="rect">
            <a:avLst/>
          </a:prstGeom>
          <a:noFill/>
        </p:spPr>
        <p:txBody>
          <a:bodyPr wrap="none" rtlCol="0">
            <a:spAutoFit/>
          </a:bodyPr>
          <a:lstStyle/>
          <a:p>
            <a:r>
              <a:rPr lang="da-DK" sz="2600" dirty="0"/>
              <a:t>Krop</a:t>
            </a:r>
          </a:p>
        </p:txBody>
      </p:sp>
      <p:cxnSp>
        <p:nvCxnSpPr>
          <p:cNvPr id="13" name="Lige pilforbindelse 12">
            <a:extLst>
              <a:ext uri="{FF2B5EF4-FFF2-40B4-BE49-F238E27FC236}">
                <a16:creationId xmlns:a16="http://schemas.microsoft.com/office/drawing/2014/main" id="{6A7D3F07-E1AD-4C00-A43C-2428CFAC6575}"/>
              </a:ext>
            </a:extLst>
          </p:cNvPr>
          <p:cNvCxnSpPr>
            <a:cxnSpLocks/>
          </p:cNvCxnSpPr>
          <p:nvPr/>
        </p:nvCxnSpPr>
        <p:spPr>
          <a:xfrm flipH="1">
            <a:off x="4270516" y="2657274"/>
            <a:ext cx="730322" cy="6952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FF2B5EF4-FFF2-40B4-BE49-F238E27FC236}">
                <a16:creationId xmlns:a16="http://schemas.microsoft.com/office/drawing/2014/main" id="{76CBE36B-6D70-43C2-B649-86344ABA6E0D}"/>
              </a:ext>
            </a:extLst>
          </p:cNvPr>
          <p:cNvCxnSpPr>
            <a:cxnSpLocks/>
          </p:cNvCxnSpPr>
          <p:nvPr/>
        </p:nvCxnSpPr>
        <p:spPr>
          <a:xfrm flipH="1">
            <a:off x="5943810" y="4089221"/>
            <a:ext cx="730322" cy="6952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47F3C0E9-F657-4EAB-A4B8-DCDC8DA138D0}"/>
              </a:ext>
            </a:extLst>
          </p:cNvPr>
          <p:cNvCxnSpPr>
            <a:cxnSpLocks/>
          </p:cNvCxnSpPr>
          <p:nvPr/>
        </p:nvCxnSpPr>
        <p:spPr>
          <a:xfrm flipH="1" flipV="1">
            <a:off x="6068494" y="2647050"/>
            <a:ext cx="591631" cy="705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a:extLst>
              <a:ext uri="{FF2B5EF4-FFF2-40B4-BE49-F238E27FC236}">
                <a16:creationId xmlns:a16="http://schemas.microsoft.com/office/drawing/2014/main" id="{256F5771-D48D-4DEB-A0B5-22B391085FB5}"/>
              </a:ext>
            </a:extLst>
          </p:cNvPr>
          <p:cNvCxnSpPr>
            <a:cxnSpLocks/>
          </p:cNvCxnSpPr>
          <p:nvPr/>
        </p:nvCxnSpPr>
        <p:spPr>
          <a:xfrm flipH="1" flipV="1">
            <a:off x="4395406" y="4054796"/>
            <a:ext cx="591631" cy="705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Billede 13">
            <a:extLst>
              <a:ext uri="{FF2B5EF4-FFF2-40B4-BE49-F238E27FC236}">
                <a16:creationId xmlns:a16="http://schemas.microsoft.com/office/drawing/2014/main" id="{33FFC6DF-08CE-49B2-9448-E4D12FCCDB30}"/>
              </a:ext>
            </a:extLst>
          </p:cNvPr>
          <p:cNvPicPr>
            <a:picLocks noChangeAspect="1"/>
          </p:cNvPicPr>
          <p:nvPr/>
        </p:nvPicPr>
        <p:blipFill rotWithShape="1">
          <a:blip r:embed="rId3"/>
          <a:srcRect l="671" t="19671" r="72570" b="32402"/>
          <a:stretch/>
        </p:blipFill>
        <p:spPr bwMode="auto">
          <a:xfrm>
            <a:off x="129697" y="81906"/>
            <a:ext cx="1417006" cy="1427594"/>
          </a:xfrm>
          <a:prstGeom prst="rect">
            <a:avLst/>
          </a:prstGeom>
          <a:effectLst/>
          <a:extLst>
            <a:ext uri="{53640926-AAD7-44D8-BBD7-CCE9431645EC}">
              <a14:shadowObscured xmlns:a14="http://schemas.microsoft.com/office/drawing/2010/main"/>
            </a:ext>
          </a:extLst>
        </p:spPr>
      </p:pic>
      <p:pic>
        <p:nvPicPr>
          <p:cNvPr id="15" name="Billede 14" descr="Et billede, der indeholder tekst&#10;&#10;Automatisk genereret beskrivelse">
            <a:extLst>
              <a:ext uri="{FF2B5EF4-FFF2-40B4-BE49-F238E27FC236}">
                <a16:creationId xmlns:a16="http://schemas.microsoft.com/office/drawing/2014/main" id="{E3A343D4-888C-4645-BF98-BEEDE800B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847" y="5986772"/>
            <a:ext cx="2672211" cy="754900"/>
          </a:xfrm>
          <a:prstGeom prst="rect">
            <a:avLst/>
          </a:prstGeom>
          <a:effectLst/>
        </p:spPr>
      </p:pic>
      <p:pic>
        <p:nvPicPr>
          <p:cNvPr id="18" name="Billede 17">
            <a:extLst>
              <a:ext uri="{FF2B5EF4-FFF2-40B4-BE49-F238E27FC236}">
                <a16:creationId xmlns:a16="http://schemas.microsoft.com/office/drawing/2014/main" id="{62DF6CB3-2FD6-46AE-8ACE-9CE23B5FA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spTree>
    <p:extLst>
      <p:ext uri="{BB962C8B-B14F-4D97-AF65-F5344CB8AC3E}">
        <p14:creationId xmlns:p14="http://schemas.microsoft.com/office/powerpoint/2010/main" val="9991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6442BF6-D450-7850-6F03-25AACC24F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3" y="0"/>
            <a:ext cx="12168274" cy="6858000"/>
          </a:xfrm>
          <a:prstGeom prst="rect">
            <a:avLst/>
          </a:prstGeom>
        </p:spPr>
      </p:pic>
    </p:spTree>
    <p:extLst>
      <p:ext uri="{BB962C8B-B14F-4D97-AF65-F5344CB8AC3E}">
        <p14:creationId xmlns:p14="http://schemas.microsoft.com/office/powerpoint/2010/main" val="102436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25DB2-94FA-471C-95C6-BC7316F3372E}"/>
              </a:ext>
            </a:extLst>
          </p:cNvPr>
          <p:cNvSpPr>
            <a:spLocks noGrp="1"/>
          </p:cNvSpPr>
          <p:nvPr>
            <p:ph type="title"/>
          </p:nvPr>
        </p:nvSpPr>
        <p:spPr/>
        <p:txBody>
          <a:bodyPr/>
          <a:lstStyle/>
          <a:p>
            <a:pPr algn="ctr"/>
            <a:r>
              <a:rPr lang="da-DK" dirty="0"/>
              <a:t>Det dobbelte KRAM</a:t>
            </a:r>
          </a:p>
        </p:txBody>
      </p:sp>
      <p:grpSp>
        <p:nvGrpSpPr>
          <p:cNvPr id="6" name="Gruppe 5">
            <a:extLst>
              <a:ext uri="{FF2B5EF4-FFF2-40B4-BE49-F238E27FC236}">
                <a16:creationId xmlns:a16="http://schemas.microsoft.com/office/drawing/2014/main" id="{2F8D3A54-2E0F-48FA-8CC7-3C1DA663A0FB}"/>
              </a:ext>
            </a:extLst>
          </p:cNvPr>
          <p:cNvGrpSpPr/>
          <p:nvPr/>
        </p:nvGrpSpPr>
        <p:grpSpPr>
          <a:xfrm>
            <a:off x="2614233" y="1634161"/>
            <a:ext cx="6800573" cy="4446804"/>
            <a:chOff x="2614233" y="1601760"/>
            <a:chExt cx="6800573" cy="4446804"/>
          </a:xfrm>
        </p:grpSpPr>
        <p:sp>
          <p:nvSpPr>
            <p:cNvPr id="7" name="Ellipse 6">
              <a:extLst>
                <a:ext uri="{FF2B5EF4-FFF2-40B4-BE49-F238E27FC236}">
                  <a16:creationId xmlns:a16="http://schemas.microsoft.com/office/drawing/2014/main" id="{113B67C8-DD6C-4278-8CC8-5777EB5AAC28}"/>
                </a:ext>
              </a:extLst>
            </p:cNvPr>
            <p:cNvSpPr/>
            <p:nvPr/>
          </p:nvSpPr>
          <p:spPr>
            <a:xfrm>
              <a:off x="7094922" y="2698831"/>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8" name="Ellipse 7">
              <a:extLst>
                <a:ext uri="{FF2B5EF4-FFF2-40B4-BE49-F238E27FC236}">
                  <a16:creationId xmlns:a16="http://schemas.microsoft.com/office/drawing/2014/main" id="{57C9EF22-EA3F-4EBC-BDF1-9182A5FE4528}"/>
                </a:ext>
              </a:extLst>
            </p:cNvPr>
            <p:cNvSpPr/>
            <p:nvPr/>
          </p:nvSpPr>
          <p:spPr>
            <a:xfrm>
              <a:off x="6079964" y="1602797"/>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9" name="Ellipse 8">
              <a:extLst>
                <a:ext uri="{FF2B5EF4-FFF2-40B4-BE49-F238E27FC236}">
                  <a16:creationId xmlns:a16="http://schemas.microsoft.com/office/drawing/2014/main" id="{9DA2C9CC-528E-43ED-AD4F-00A2C3B0B185}"/>
                </a:ext>
              </a:extLst>
            </p:cNvPr>
            <p:cNvSpPr/>
            <p:nvPr/>
          </p:nvSpPr>
          <p:spPr>
            <a:xfrm>
              <a:off x="2783420" y="2587665"/>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10" name="Ellipse 9">
              <a:extLst>
                <a:ext uri="{FF2B5EF4-FFF2-40B4-BE49-F238E27FC236}">
                  <a16:creationId xmlns:a16="http://schemas.microsoft.com/office/drawing/2014/main" id="{E8AF24BF-D7D6-4501-B635-554713AFD982}"/>
                </a:ext>
              </a:extLst>
            </p:cNvPr>
            <p:cNvSpPr/>
            <p:nvPr/>
          </p:nvSpPr>
          <p:spPr>
            <a:xfrm>
              <a:off x="2757842" y="3873154"/>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1" name="Ellipse 10">
              <a:extLst>
                <a:ext uri="{FF2B5EF4-FFF2-40B4-BE49-F238E27FC236}">
                  <a16:creationId xmlns:a16="http://schemas.microsoft.com/office/drawing/2014/main" id="{E86442D7-3140-4661-9A9C-73E373A8A933}"/>
                </a:ext>
              </a:extLst>
            </p:cNvPr>
            <p:cNvSpPr/>
            <p:nvPr/>
          </p:nvSpPr>
          <p:spPr>
            <a:xfrm>
              <a:off x="4977752" y="2822628"/>
              <a:ext cx="1980000" cy="198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12" name="Tekstfelt 11">
              <a:extLst>
                <a:ext uri="{FF2B5EF4-FFF2-40B4-BE49-F238E27FC236}">
                  <a16:creationId xmlns:a16="http://schemas.microsoft.com/office/drawing/2014/main" id="{6C135775-9AAD-48AA-9075-E7F57F45E042}"/>
                </a:ext>
              </a:extLst>
            </p:cNvPr>
            <p:cNvSpPr txBox="1"/>
            <p:nvPr/>
          </p:nvSpPr>
          <p:spPr>
            <a:xfrm flipH="1">
              <a:off x="5076750" y="3335167"/>
              <a:ext cx="1849756" cy="830997"/>
            </a:xfrm>
            <a:prstGeom prst="rect">
              <a:avLst/>
            </a:prstGeom>
            <a:noFill/>
          </p:spPr>
          <p:txBody>
            <a:bodyPr wrap="square" rtlCol="0">
              <a:spAutoFit/>
            </a:bodyPr>
            <a:lstStyle/>
            <a:p>
              <a:pPr algn="ctr"/>
              <a:r>
                <a:rPr lang="da-DK" sz="2400" dirty="0"/>
                <a:t>At leve med lavt stofskifte</a:t>
              </a:r>
            </a:p>
          </p:txBody>
        </p:sp>
        <p:sp>
          <p:nvSpPr>
            <p:cNvPr id="13" name="Tekstfelt 12">
              <a:extLst>
                <a:ext uri="{FF2B5EF4-FFF2-40B4-BE49-F238E27FC236}">
                  <a16:creationId xmlns:a16="http://schemas.microsoft.com/office/drawing/2014/main" id="{BC1E59C8-9165-413E-BAE0-59E738C9C086}"/>
                </a:ext>
              </a:extLst>
            </p:cNvPr>
            <p:cNvSpPr txBox="1"/>
            <p:nvPr/>
          </p:nvSpPr>
          <p:spPr>
            <a:xfrm>
              <a:off x="6379285" y="1873845"/>
              <a:ext cx="1427077" cy="461665"/>
            </a:xfrm>
            <a:prstGeom prst="rect">
              <a:avLst/>
            </a:prstGeom>
            <a:noFill/>
          </p:spPr>
          <p:txBody>
            <a:bodyPr wrap="square" rtlCol="0">
              <a:spAutoFit/>
            </a:bodyPr>
            <a:lstStyle/>
            <a:p>
              <a:pPr algn="ctr"/>
              <a:r>
                <a:rPr lang="da-DK" sz="2400" b="1" dirty="0"/>
                <a:t>A</a:t>
              </a:r>
              <a:r>
                <a:rPr lang="da-DK" sz="2400" dirty="0"/>
                <a:t>lkohol</a:t>
              </a:r>
            </a:p>
          </p:txBody>
        </p:sp>
        <p:sp>
          <p:nvSpPr>
            <p:cNvPr id="14" name="Tekstfelt 13">
              <a:extLst>
                <a:ext uri="{FF2B5EF4-FFF2-40B4-BE49-F238E27FC236}">
                  <a16:creationId xmlns:a16="http://schemas.microsoft.com/office/drawing/2014/main" id="{DBBCDD43-84ED-4CA9-9805-80E9DF4B7927}"/>
                </a:ext>
              </a:extLst>
            </p:cNvPr>
            <p:cNvSpPr txBox="1"/>
            <p:nvPr/>
          </p:nvSpPr>
          <p:spPr>
            <a:xfrm>
              <a:off x="7386066" y="2964208"/>
              <a:ext cx="1427077" cy="461665"/>
            </a:xfrm>
            <a:prstGeom prst="rect">
              <a:avLst/>
            </a:prstGeom>
            <a:noFill/>
          </p:spPr>
          <p:txBody>
            <a:bodyPr wrap="square" rtlCol="0">
              <a:spAutoFit/>
            </a:bodyPr>
            <a:lstStyle/>
            <a:p>
              <a:pPr algn="ctr"/>
              <a:r>
                <a:rPr lang="da-DK" sz="2400" b="1" dirty="0"/>
                <a:t>M</a:t>
              </a:r>
              <a:r>
                <a:rPr lang="da-DK" sz="2400" dirty="0"/>
                <a:t>otion</a:t>
              </a:r>
            </a:p>
          </p:txBody>
        </p:sp>
        <p:sp>
          <p:nvSpPr>
            <p:cNvPr id="15" name="Tekstfelt 14">
              <a:extLst>
                <a:ext uri="{FF2B5EF4-FFF2-40B4-BE49-F238E27FC236}">
                  <a16:creationId xmlns:a16="http://schemas.microsoft.com/office/drawing/2014/main" id="{FE6D1EBA-E94D-40F6-8C5D-4E888902E1A7}"/>
                </a:ext>
              </a:extLst>
            </p:cNvPr>
            <p:cNvSpPr txBox="1"/>
            <p:nvPr/>
          </p:nvSpPr>
          <p:spPr>
            <a:xfrm>
              <a:off x="2614233" y="4148473"/>
              <a:ext cx="2344842" cy="461665"/>
            </a:xfrm>
            <a:prstGeom prst="rect">
              <a:avLst/>
            </a:prstGeom>
            <a:noFill/>
          </p:spPr>
          <p:txBody>
            <a:bodyPr wrap="square" rtlCol="0">
              <a:spAutoFit/>
            </a:bodyPr>
            <a:lstStyle/>
            <a:p>
              <a:pPr algn="ctr"/>
              <a:r>
                <a:rPr lang="da-DK" sz="2400" b="1" dirty="0"/>
                <a:t>K</a:t>
              </a:r>
              <a:r>
                <a:rPr lang="da-DK" sz="2400" dirty="0"/>
                <a:t>ompetencer</a:t>
              </a:r>
            </a:p>
          </p:txBody>
        </p:sp>
        <p:sp>
          <p:nvSpPr>
            <p:cNvPr id="16" name="Ellipse 15">
              <a:extLst>
                <a:ext uri="{FF2B5EF4-FFF2-40B4-BE49-F238E27FC236}">
                  <a16:creationId xmlns:a16="http://schemas.microsoft.com/office/drawing/2014/main" id="{5BF4A32B-49A9-457C-8E49-88AB120BBFCB}"/>
                </a:ext>
              </a:extLst>
            </p:cNvPr>
            <p:cNvSpPr/>
            <p:nvPr/>
          </p:nvSpPr>
          <p:spPr>
            <a:xfrm>
              <a:off x="3936692"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7" name="Ellipse 16">
              <a:extLst>
                <a:ext uri="{FF2B5EF4-FFF2-40B4-BE49-F238E27FC236}">
                  <a16:creationId xmlns:a16="http://schemas.microsoft.com/office/drawing/2014/main" id="{33EB6A96-9BB8-422E-A716-5D82BC151AA5}"/>
                </a:ext>
              </a:extLst>
            </p:cNvPr>
            <p:cNvSpPr/>
            <p:nvPr/>
          </p:nvSpPr>
          <p:spPr>
            <a:xfrm>
              <a:off x="6097200"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8" name="Ellipse 17">
              <a:extLst>
                <a:ext uri="{FF2B5EF4-FFF2-40B4-BE49-F238E27FC236}">
                  <a16:creationId xmlns:a16="http://schemas.microsoft.com/office/drawing/2014/main" id="{7A0A92A2-2F19-41C7-9C66-36054C660C4F}"/>
                </a:ext>
              </a:extLst>
            </p:cNvPr>
            <p:cNvSpPr/>
            <p:nvPr/>
          </p:nvSpPr>
          <p:spPr>
            <a:xfrm>
              <a:off x="7213180" y="3896488"/>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9" name="Tekstfelt 18">
              <a:extLst>
                <a:ext uri="{FF2B5EF4-FFF2-40B4-BE49-F238E27FC236}">
                  <a16:creationId xmlns:a16="http://schemas.microsoft.com/office/drawing/2014/main" id="{44E92B53-47F6-4273-82D2-B4D7B63B9CE9}"/>
                </a:ext>
              </a:extLst>
            </p:cNvPr>
            <p:cNvSpPr txBox="1"/>
            <p:nvPr/>
          </p:nvSpPr>
          <p:spPr>
            <a:xfrm>
              <a:off x="3746552" y="5268027"/>
              <a:ext cx="2344842" cy="461665"/>
            </a:xfrm>
            <a:prstGeom prst="rect">
              <a:avLst/>
            </a:prstGeom>
            <a:noFill/>
          </p:spPr>
          <p:txBody>
            <a:bodyPr wrap="square" rtlCol="0">
              <a:spAutoFit/>
            </a:bodyPr>
            <a:lstStyle/>
            <a:p>
              <a:pPr algn="ctr"/>
              <a:r>
                <a:rPr lang="da-DK" sz="2400" b="1" dirty="0"/>
                <a:t>R</a:t>
              </a:r>
              <a:r>
                <a:rPr lang="da-DK" sz="2400" dirty="0"/>
                <a:t>elationer</a:t>
              </a:r>
            </a:p>
          </p:txBody>
        </p:sp>
        <p:sp>
          <p:nvSpPr>
            <p:cNvPr id="20" name="Tekstfelt 19">
              <a:extLst>
                <a:ext uri="{FF2B5EF4-FFF2-40B4-BE49-F238E27FC236}">
                  <a16:creationId xmlns:a16="http://schemas.microsoft.com/office/drawing/2014/main" id="{9E354749-15E0-4989-90D1-6C1074213C29}"/>
                </a:ext>
              </a:extLst>
            </p:cNvPr>
            <p:cNvSpPr txBox="1"/>
            <p:nvPr/>
          </p:nvSpPr>
          <p:spPr>
            <a:xfrm>
              <a:off x="5897543" y="5255203"/>
              <a:ext cx="2344842" cy="461665"/>
            </a:xfrm>
            <a:prstGeom prst="rect">
              <a:avLst/>
            </a:prstGeom>
            <a:noFill/>
          </p:spPr>
          <p:txBody>
            <a:bodyPr wrap="square" rtlCol="0">
              <a:spAutoFit/>
            </a:bodyPr>
            <a:lstStyle/>
            <a:p>
              <a:pPr algn="ctr"/>
              <a:r>
                <a:rPr lang="da-DK" sz="2400" b="1" dirty="0"/>
                <a:t>A</a:t>
              </a:r>
              <a:r>
                <a:rPr lang="da-DK" sz="2400" dirty="0"/>
                <a:t>ccept</a:t>
              </a:r>
            </a:p>
          </p:txBody>
        </p:sp>
        <p:sp>
          <p:nvSpPr>
            <p:cNvPr id="21" name="Tekstfelt 20">
              <a:extLst>
                <a:ext uri="{FF2B5EF4-FFF2-40B4-BE49-F238E27FC236}">
                  <a16:creationId xmlns:a16="http://schemas.microsoft.com/office/drawing/2014/main" id="{99156547-F97F-4DD7-8BD8-4DBF2679C6FB}"/>
                </a:ext>
              </a:extLst>
            </p:cNvPr>
            <p:cNvSpPr txBox="1"/>
            <p:nvPr/>
          </p:nvSpPr>
          <p:spPr>
            <a:xfrm>
              <a:off x="7069964" y="4158582"/>
              <a:ext cx="2344842" cy="461665"/>
            </a:xfrm>
            <a:prstGeom prst="rect">
              <a:avLst/>
            </a:prstGeom>
            <a:noFill/>
          </p:spPr>
          <p:txBody>
            <a:bodyPr wrap="square" rtlCol="0">
              <a:spAutoFit/>
            </a:bodyPr>
            <a:lstStyle/>
            <a:p>
              <a:pPr algn="ctr"/>
              <a:r>
                <a:rPr lang="da-DK" sz="2400" b="1" dirty="0"/>
                <a:t>M</a:t>
              </a:r>
              <a:r>
                <a:rPr lang="da-DK" sz="2400" dirty="0"/>
                <a:t>estring</a:t>
              </a:r>
            </a:p>
          </p:txBody>
        </p:sp>
        <p:sp>
          <p:nvSpPr>
            <p:cNvPr id="22" name="Ellipse 21">
              <a:extLst>
                <a:ext uri="{FF2B5EF4-FFF2-40B4-BE49-F238E27FC236}">
                  <a16:creationId xmlns:a16="http://schemas.microsoft.com/office/drawing/2014/main" id="{1CDC5DF8-4B09-4811-BB2A-DD4045C3ECAF}"/>
                </a:ext>
              </a:extLst>
            </p:cNvPr>
            <p:cNvSpPr/>
            <p:nvPr/>
          </p:nvSpPr>
          <p:spPr>
            <a:xfrm>
              <a:off x="3922774" y="1601760"/>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23" name="Tekstfelt 22">
              <a:extLst>
                <a:ext uri="{FF2B5EF4-FFF2-40B4-BE49-F238E27FC236}">
                  <a16:creationId xmlns:a16="http://schemas.microsoft.com/office/drawing/2014/main" id="{0CFAE607-7905-46F9-8962-B5A2C8094F07}"/>
                </a:ext>
              </a:extLst>
            </p:cNvPr>
            <p:cNvSpPr txBox="1"/>
            <p:nvPr/>
          </p:nvSpPr>
          <p:spPr>
            <a:xfrm>
              <a:off x="3188183" y="2873502"/>
              <a:ext cx="1133475" cy="461665"/>
            </a:xfrm>
            <a:prstGeom prst="rect">
              <a:avLst/>
            </a:prstGeom>
            <a:noFill/>
          </p:spPr>
          <p:txBody>
            <a:bodyPr wrap="square" rtlCol="0">
              <a:spAutoFit/>
            </a:bodyPr>
            <a:lstStyle/>
            <a:p>
              <a:pPr algn="ctr"/>
              <a:r>
                <a:rPr lang="da-DK" sz="2400" b="1" dirty="0"/>
                <a:t>K</a:t>
              </a:r>
              <a:r>
                <a:rPr lang="da-DK" sz="2400" dirty="0"/>
                <a:t>ost</a:t>
              </a:r>
            </a:p>
          </p:txBody>
        </p:sp>
        <p:sp>
          <p:nvSpPr>
            <p:cNvPr id="24" name="Tekstfelt 23">
              <a:extLst>
                <a:ext uri="{FF2B5EF4-FFF2-40B4-BE49-F238E27FC236}">
                  <a16:creationId xmlns:a16="http://schemas.microsoft.com/office/drawing/2014/main" id="{F467F3A0-6CD1-4785-92D6-079C3EAD1D7A}"/>
                </a:ext>
              </a:extLst>
            </p:cNvPr>
            <p:cNvSpPr txBox="1"/>
            <p:nvPr/>
          </p:nvSpPr>
          <p:spPr>
            <a:xfrm>
              <a:off x="4204575" y="1882059"/>
              <a:ext cx="1427077" cy="461665"/>
            </a:xfrm>
            <a:prstGeom prst="rect">
              <a:avLst/>
            </a:prstGeom>
            <a:noFill/>
          </p:spPr>
          <p:txBody>
            <a:bodyPr wrap="square" rtlCol="0">
              <a:spAutoFit/>
            </a:bodyPr>
            <a:lstStyle/>
            <a:p>
              <a:pPr algn="ctr"/>
              <a:r>
                <a:rPr lang="da-DK" sz="2400" b="1" dirty="0"/>
                <a:t>R</a:t>
              </a:r>
              <a:r>
                <a:rPr lang="da-DK" sz="2400" dirty="0"/>
                <a:t>ygning</a:t>
              </a:r>
            </a:p>
          </p:txBody>
        </p:sp>
      </p:grpSp>
      <p:pic>
        <p:nvPicPr>
          <p:cNvPr id="25" name="Billede 24">
            <a:extLst>
              <a:ext uri="{FF2B5EF4-FFF2-40B4-BE49-F238E27FC236}">
                <a16:creationId xmlns:a16="http://schemas.microsoft.com/office/drawing/2014/main" id="{839E2609-53E5-4E45-B14E-4273AD9435A2}"/>
              </a:ext>
            </a:extLst>
          </p:cNvPr>
          <p:cNvPicPr>
            <a:picLocks noChangeAspect="1"/>
          </p:cNvPicPr>
          <p:nvPr/>
        </p:nvPicPr>
        <p:blipFill rotWithShape="1">
          <a:blip r:embed="rId3"/>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pic>
        <p:nvPicPr>
          <p:cNvPr id="26" name="Billede 25" descr="Et billede, der indeholder tekst&#10;&#10;Automatisk genereret beskrivelse">
            <a:extLst>
              <a:ext uri="{FF2B5EF4-FFF2-40B4-BE49-F238E27FC236}">
                <a16:creationId xmlns:a16="http://schemas.microsoft.com/office/drawing/2014/main" id="{D7B5F813-BB6B-41A2-8173-EF3A9D022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078" y="5991720"/>
            <a:ext cx="2672211" cy="754900"/>
          </a:xfrm>
          <a:prstGeom prst="rect">
            <a:avLst/>
          </a:prstGeom>
          <a:effectLst/>
        </p:spPr>
      </p:pic>
      <p:pic>
        <p:nvPicPr>
          <p:cNvPr id="27" name="Billede 26">
            <a:extLst>
              <a:ext uri="{FF2B5EF4-FFF2-40B4-BE49-F238E27FC236}">
                <a16:creationId xmlns:a16="http://schemas.microsoft.com/office/drawing/2014/main" id="{874CDE87-7327-4129-9095-225318378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spTree>
    <p:extLst>
      <p:ext uri="{BB962C8B-B14F-4D97-AF65-F5344CB8AC3E}">
        <p14:creationId xmlns:p14="http://schemas.microsoft.com/office/powerpoint/2010/main" val="400546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00754-CC23-40C1-B20F-F3BB6DB71DAF}"/>
              </a:ext>
            </a:extLst>
          </p:cNvPr>
          <p:cNvSpPr>
            <a:spLocks noGrp="1"/>
          </p:cNvSpPr>
          <p:nvPr>
            <p:ph type="title"/>
          </p:nvPr>
        </p:nvSpPr>
        <p:spPr>
          <a:xfrm>
            <a:off x="838200" y="365125"/>
            <a:ext cx="10515600"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5B6B1C92-6CDB-4B7C-80D8-EEE1B776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751" y="5512705"/>
            <a:ext cx="1322249" cy="1325563"/>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9A4FEB9C-EA68-4C7E-A882-AE9E706F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5967971"/>
            <a:ext cx="2672211" cy="754900"/>
          </a:xfrm>
          <a:prstGeom prst="rect">
            <a:avLst/>
          </a:prstGeom>
          <a:effectLst/>
        </p:spPr>
      </p:pic>
      <p:pic>
        <p:nvPicPr>
          <p:cNvPr id="6" name="Billede 5">
            <a:extLst>
              <a:ext uri="{FF2B5EF4-FFF2-40B4-BE49-F238E27FC236}">
                <a16:creationId xmlns:a16="http://schemas.microsoft.com/office/drawing/2014/main" id="{04936DA4-ED4D-4B02-8F68-124B5C80044C}"/>
              </a:ext>
            </a:extLst>
          </p:cNvPr>
          <p:cNvPicPr>
            <a:picLocks noChangeAspect="1"/>
          </p:cNvPicPr>
          <p:nvPr/>
        </p:nvPicPr>
        <p:blipFill rotWithShape="1">
          <a:blip r:embed="rId5"/>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pic>
        <p:nvPicPr>
          <p:cNvPr id="7" name="Grafik 6" descr="Meditation kontur">
            <a:extLst>
              <a:ext uri="{FF2B5EF4-FFF2-40B4-BE49-F238E27FC236}">
                <a16:creationId xmlns:a16="http://schemas.microsoft.com/office/drawing/2014/main" id="{563B4B97-B33E-426C-AEF4-CE8F3A8951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9471" y="1812471"/>
            <a:ext cx="3233057" cy="3233057"/>
          </a:xfrm>
          <a:prstGeom prst="rect">
            <a:avLst/>
          </a:prstGeom>
        </p:spPr>
      </p:pic>
    </p:spTree>
    <p:extLst>
      <p:ext uri="{BB962C8B-B14F-4D97-AF65-F5344CB8AC3E}">
        <p14:creationId xmlns:p14="http://schemas.microsoft.com/office/powerpoint/2010/main" val="6442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D6579-D223-453E-8F4A-A803DA4EABF8}"/>
              </a:ext>
            </a:extLst>
          </p:cNvPr>
          <p:cNvSpPr>
            <a:spLocks noGrp="1"/>
          </p:cNvSpPr>
          <p:nvPr>
            <p:ph type="title"/>
          </p:nvPr>
        </p:nvSpPr>
        <p:spPr>
          <a:xfrm>
            <a:off x="1807031" y="34837"/>
            <a:ext cx="9345693" cy="1325563"/>
          </a:xfrm>
        </p:spPr>
        <p:txBody>
          <a:bodyPr>
            <a:normAutofit/>
          </a:bodyPr>
          <a:lstStyle/>
          <a:p>
            <a:pPr algn="ctr"/>
            <a:r>
              <a:rPr lang="da-DK" sz="2800" dirty="0"/>
              <a:t>Et studie har undersøgt, hvad 5170 mennesker med lavt stofskifte oplever, der hjælper på deres kognitive symptomer</a:t>
            </a:r>
          </a:p>
        </p:txBody>
      </p:sp>
      <p:sp>
        <p:nvSpPr>
          <p:cNvPr id="10" name="Tekstfelt 9">
            <a:extLst>
              <a:ext uri="{FF2B5EF4-FFF2-40B4-BE49-F238E27FC236}">
                <a16:creationId xmlns:a16="http://schemas.microsoft.com/office/drawing/2014/main" id="{F24F712D-BFEA-4F2B-9D66-C11D7E52E123}"/>
              </a:ext>
            </a:extLst>
          </p:cNvPr>
          <p:cNvSpPr txBox="1"/>
          <p:nvPr/>
        </p:nvSpPr>
        <p:spPr>
          <a:xfrm>
            <a:off x="10556288" y="6550223"/>
            <a:ext cx="2020186" cy="307777"/>
          </a:xfrm>
          <a:prstGeom prst="rect">
            <a:avLst/>
          </a:prstGeom>
          <a:noFill/>
        </p:spPr>
        <p:txBody>
          <a:bodyPr wrap="square" rtlCol="0">
            <a:spAutoFit/>
          </a:bodyPr>
          <a:lstStyle/>
          <a:p>
            <a:r>
              <a:rPr lang="da-DK" sz="1400" dirty="0" err="1"/>
              <a:t>Ettleson</a:t>
            </a:r>
            <a:r>
              <a:rPr lang="da-DK" sz="1400" dirty="0"/>
              <a:t> et al, 2022</a:t>
            </a:r>
          </a:p>
        </p:txBody>
      </p:sp>
      <p:pic>
        <p:nvPicPr>
          <p:cNvPr id="5" name="Billede 4">
            <a:extLst>
              <a:ext uri="{FF2B5EF4-FFF2-40B4-BE49-F238E27FC236}">
                <a16:creationId xmlns:a16="http://schemas.microsoft.com/office/drawing/2014/main" id="{6540300C-ED97-4856-B4E0-072B85ECE8E2}"/>
              </a:ext>
            </a:extLst>
          </p:cNvPr>
          <p:cNvPicPr>
            <a:picLocks noChangeAspect="1"/>
          </p:cNvPicPr>
          <p:nvPr/>
        </p:nvPicPr>
        <p:blipFill rotWithShape="1">
          <a:blip r:embed="rId3"/>
          <a:srcRect l="671" t="19671" r="72570" b="32402"/>
          <a:stretch/>
        </p:blipFill>
        <p:spPr bwMode="auto">
          <a:xfrm>
            <a:off x="86648" y="121925"/>
            <a:ext cx="1503104" cy="1514335"/>
          </a:xfrm>
          <a:prstGeom prst="rect">
            <a:avLst/>
          </a:prstGeom>
          <a:effectLst/>
          <a:extLst>
            <a:ext uri="{53640926-AAD7-44D8-BBD7-CCE9431645EC}">
              <a14:shadowObscured xmlns:a14="http://schemas.microsoft.com/office/drawing/2010/main"/>
            </a:ext>
          </a:extLst>
        </p:spPr>
      </p:pic>
      <p:graphicFrame>
        <p:nvGraphicFramePr>
          <p:cNvPr id="12" name="Diagram 11">
            <a:extLst>
              <a:ext uri="{FF2B5EF4-FFF2-40B4-BE49-F238E27FC236}">
                <a16:creationId xmlns:a16="http://schemas.microsoft.com/office/drawing/2014/main" id="{D9EACE06-A1DC-C2D3-26F7-97B04ED8D19F}"/>
              </a:ext>
            </a:extLst>
          </p:cNvPr>
          <p:cNvGraphicFramePr>
            <a:graphicFrameLocks/>
          </p:cNvGraphicFramePr>
          <p:nvPr>
            <p:extLst>
              <p:ext uri="{D42A27DB-BD31-4B8C-83A1-F6EECF244321}">
                <p14:modId xmlns:p14="http://schemas.microsoft.com/office/powerpoint/2010/main" val="937086825"/>
              </p:ext>
            </p:extLst>
          </p:nvPr>
        </p:nvGraphicFramePr>
        <p:xfrm>
          <a:off x="1303739" y="1217473"/>
          <a:ext cx="10374048" cy="56974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753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C85F7-B5CF-4697-A681-B0678F881B26}"/>
              </a:ext>
            </a:extLst>
          </p:cNvPr>
          <p:cNvSpPr>
            <a:spLocks noGrp="1"/>
          </p:cNvSpPr>
          <p:nvPr>
            <p:ph type="title"/>
          </p:nvPr>
        </p:nvSpPr>
        <p:spPr>
          <a:xfrm>
            <a:off x="1884493" y="20366"/>
            <a:ext cx="10515600" cy="1325563"/>
          </a:xfrm>
        </p:spPr>
        <p:txBody>
          <a:bodyPr/>
          <a:lstStyle/>
          <a:p>
            <a:r>
              <a:rPr lang="da-DK" dirty="0"/>
              <a:t>Ressourcer og belastninger</a:t>
            </a:r>
          </a:p>
        </p:txBody>
      </p:sp>
      <p:pic>
        <p:nvPicPr>
          <p:cNvPr id="5" name="Billede 4">
            <a:extLst>
              <a:ext uri="{FF2B5EF4-FFF2-40B4-BE49-F238E27FC236}">
                <a16:creationId xmlns:a16="http://schemas.microsoft.com/office/drawing/2014/main" id="{491A8DA5-831D-4F53-9668-5B5CA21057F3}"/>
              </a:ext>
            </a:extLst>
          </p:cNvPr>
          <p:cNvPicPr>
            <a:picLocks noChangeAspect="1"/>
          </p:cNvPicPr>
          <p:nvPr/>
        </p:nvPicPr>
        <p:blipFill rotWithShape="1">
          <a:blip r:embed="rId3"/>
          <a:srcRect l="671" t="19671" r="72570" b="32402"/>
          <a:stretch/>
        </p:blipFill>
        <p:spPr bwMode="auto">
          <a:xfrm>
            <a:off x="86648" y="176353"/>
            <a:ext cx="1503104" cy="1514335"/>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C2B318A4-5456-4071-98E1-740A22692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856" y="6172889"/>
            <a:ext cx="2119915" cy="598876"/>
          </a:xfrm>
          <a:prstGeom prst="rect">
            <a:avLst/>
          </a:prstGeom>
          <a:effectLst/>
        </p:spPr>
      </p:pic>
      <p:pic>
        <p:nvPicPr>
          <p:cNvPr id="7" name="Billede 6">
            <a:extLst>
              <a:ext uri="{FF2B5EF4-FFF2-40B4-BE49-F238E27FC236}">
                <a16:creationId xmlns:a16="http://schemas.microsoft.com/office/drawing/2014/main" id="{AD219C25-9FF7-428A-AF35-68816B731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3080" y="5757573"/>
            <a:ext cx="1118919" cy="1121724"/>
          </a:xfrm>
          <a:prstGeom prst="rect">
            <a:avLst/>
          </a:prstGeom>
          <a:effectLst/>
        </p:spPr>
      </p:pic>
      <p:pic>
        <p:nvPicPr>
          <p:cNvPr id="8" name="Billede 7">
            <a:extLst>
              <a:ext uri="{FF2B5EF4-FFF2-40B4-BE49-F238E27FC236}">
                <a16:creationId xmlns:a16="http://schemas.microsoft.com/office/drawing/2014/main" id="{27F1B472-32FD-4F30-83DD-4E3390B1C63B}"/>
              </a:ext>
            </a:extLst>
          </p:cNvPr>
          <p:cNvPicPr>
            <a:picLocks noChangeAspect="1"/>
          </p:cNvPicPr>
          <p:nvPr/>
        </p:nvPicPr>
        <p:blipFill rotWithShape="1">
          <a:blip r:embed="rId3"/>
          <a:srcRect l="671" t="19671" r="72570" b="32402"/>
          <a:stretch/>
        </p:blipFill>
        <p:spPr bwMode="auto">
          <a:xfrm>
            <a:off x="86648" y="121925"/>
            <a:ext cx="1503104" cy="1514335"/>
          </a:xfrm>
          <a:prstGeom prst="rect">
            <a:avLst/>
          </a:prstGeom>
          <a:effectLst/>
          <a:extLst>
            <a:ext uri="{53640926-AAD7-44D8-BBD7-CCE9431645EC}">
              <a14:shadowObscured xmlns:a14="http://schemas.microsoft.com/office/drawing/2010/main"/>
            </a:ext>
          </a:extLst>
        </p:spPr>
      </p:pic>
      <p:cxnSp>
        <p:nvCxnSpPr>
          <p:cNvPr id="11" name="Lige forbindelse 10">
            <a:extLst>
              <a:ext uri="{FF2B5EF4-FFF2-40B4-BE49-F238E27FC236}">
                <a16:creationId xmlns:a16="http://schemas.microsoft.com/office/drawing/2014/main" id="{5D25EF98-28B3-4845-8EF2-153987CC66BC}"/>
              </a:ext>
            </a:extLst>
          </p:cNvPr>
          <p:cNvCxnSpPr/>
          <p:nvPr/>
        </p:nvCxnSpPr>
        <p:spPr>
          <a:xfrm>
            <a:off x="2394514" y="4158343"/>
            <a:ext cx="5400000" cy="0"/>
          </a:xfrm>
          <a:prstGeom prst="line">
            <a:avLst/>
          </a:prstGeom>
          <a:ln w="57150"/>
        </p:spPr>
        <p:style>
          <a:lnRef idx="3">
            <a:schemeClr val="dk1"/>
          </a:lnRef>
          <a:fillRef idx="0">
            <a:schemeClr val="dk1"/>
          </a:fillRef>
          <a:effectRef idx="2">
            <a:schemeClr val="dk1"/>
          </a:effectRef>
          <a:fontRef idx="minor">
            <a:schemeClr val="tx1"/>
          </a:fontRef>
        </p:style>
      </p:cxnSp>
      <p:sp>
        <p:nvSpPr>
          <p:cNvPr id="12" name="Rektangel: afrundede hjørner 11">
            <a:extLst>
              <a:ext uri="{FF2B5EF4-FFF2-40B4-BE49-F238E27FC236}">
                <a16:creationId xmlns:a16="http://schemas.microsoft.com/office/drawing/2014/main" id="{83CC51BD-28DE-4333-A34B-D64DB85132B3}"/>
              </a:ext>
            </a:extLst>
          </p:cNvPr>
          <p:cNvSpPr/>
          <p:nvPr/>
        </p:nvSpPr>
        <p:spPr>
          <a:xfrm>
            <a:off x="6222961" y="1799643"/>
            <a:ext cx="1306286" cy="8381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13" name="Rektangel: afrundede hjørner 12">
            <a:extLst>
              <a:ext uri="{FF2B5EF4-FFF2-40B4-BE49-F238E27FC236}">
                <a16:creationId xmlns:a16="http://schemas.microsoft.com/office/drawing/2014/main" id="{6EFD07AB-5633-4DDC-A964-C15D5621C484}"/>
              </a:ext>
            </a:extLst>
          </p:cNvPr>
          <p:cNvSpPr/>
          <p:nvPr/>
        </p:nvSpPr>
        <p:spPr>
          <a:xfrm>
            <a:off x="4680856" y="2970458"/>
            <a:ext cx="914397" cy="7729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p>
        </p:txBody>
      </p:sp>
      <p:sp>
        <p:nvSpPr>
          <p:cNvPr id="14" name="Rektangel: afrundede hjørner 13">
            <a:extLst>
              <a:ext uri="{FF2B5EF4-FFF2-40B4-BE49-F238E27FC236}">
                <a16:creationId xmlns:a16="http://schemas.microsoft.com/office/drawing/2014/main" id="{6D5AC4D6-3ADD-4560-99FB-636F68A6CE7A}"/>
              </a:ext>
            </a:extLst>
          </p:cNvPr>
          <p:cNvSpPr/>
          <p:nvPr/>
        </p:nvSpPr>
        <p:spPr>
          <a:xfrm>
            <a:off x="2852057" y="2920088"/>
            <a:ext cx="1415144" cy="9144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5" name="Rektangel: afrundede hjørner 14">
            <a:extLst>
              <a:ext uri="{FF2B5EF4-FFF2-40B4-BE49-F238E27FC236}">
                <a16:creationId xmlns:a16="http://schemas.microsoft.com/office/drawing/2014/main" id="{C6ADA5C0-4DA4-4032-BE31-9A584DEC4C1A}"/>
              </a:ext>
            </a:extLst>
          </p:cNvPr>
          <p:cNvSpPr/>
          <p:nvPr/>
        </p:nvSpPr>
        <p:spPr>
          <a:xfrm>
            <a:off x="4103911" y="1856844"/>
            <a:ext cx="1692727" cy="7694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dirty="0"/>
          </a:p>
        </p:txBody>
      </p:sp>
      <p:sp>
        <p:nvSpPr>
          <p:cNvPr id="16" name="Rektangel: afrundede hjørner 15">
            <a:extLst>
              <a:ext uri="{FF2B5EF4-FFF2-40B4-BE49-F238E27FC236}">
                <a16:creationId xmlns:a16="http://schemas.microsoft.com/office/drawing/2014/main" id="{3E882CA9-D1DB-4507-B2D7-398C6441AD0F}"/>
              </a:ext>
            </a:extLst>
          </p:cNvPr>
          <p:cNvSpPr/>
          <p:nvPr/>
        </p:nvSpPr>
        <p:spPr>
          <a:xfrm>
            <a:off x="6324599" y="3026230"/>
            <a:ext cx="1415143" cy="914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a:p>
        </p:txBody>
      </p:sp>
      <p:sp>
        <p:nvSpPr>
          <p:cNvPr id="17" name="Rektangel: afrundede hjørner 16">
            <a:extLst>
              <a:ext uri="{FF2B5EF4-FFF2-40B4-BE49-F238E27FC236}">
                <a16:creationId xmlns:a16="http://schemas.microsoft.com/office/drawing/2014/main" id="{93B7A421-B046-4764-BB13-732D864810E5}"/>
              </a:ext>
            </a:extLst>
          </p:cNvPr>
          <p:cNvSpPr/>
          <p:nvPr/>
        </p:nvSpPr>
        <p:spPr>
          <a:xfrm>
            <a:off x="3200399" y="4477739"/>
            <a:ext cx="1306286" cy="8381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20" name="Rektangel: afrundede hjørner 19">
            <a:extLst>
              <a:ext uri="{FF2B5EF4-FFF2-40B4-BE49-F238E27FC236}">
                <a16:creationId xmlns:a16="http://schemas.microsoft.com/office/drawing/2014/main" id="{40DC032F-62ED-4CD8-91B8-35014824DD4F}"/>
              </a:ext>
            </a:extLst>
          </p:cNvPr>
          <p:cNvSpPr/>
          <p:nvPr/>
        </p:nvSpPr>
        <p:spPr>
          <a:xfrm>
            <a:off x="4958441" y="4710521"/>
            <a:ext cx="1653580" cy="9144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p>
        </p:txBody>
      </p:sp>
      <p:sp>
        <p:nvSpPr>
          <p:cNvPr id="21" name="Tekstfelt 20">
            <a:extLst>
              <a:ext uri="{FF2B5EF4-FFF2-40B4-BE49-F238E27FC236}">
                <a16:creationId xmlns:a16="http://schemas.microsoft.com/office/drawing/2014/main" id="{273DC1EE-0BB8-4467-9062-5946FAD80A10}"/>
              </a:ext>
            </a:extLst>
          </p:cNvPr>
          <p:cNvSpPr txBox="1"/>
          <p:nvPr/>
        </p:nvSpPr>
        <p:spPr>
          <a:xfrm>
            <a:off x="8010839" y="4481035"/>
            <a:ext cx="1787349" cy="523220"/>
          </a:xfrm>
          <a:prstGeom prst="rect">
            <a:avLst/>
          </a:prstGeom>
          <a:noFill/>
        </p:spPr>
        <p:txBody>
          <a:bodyPr wrap="none" rtlCol="0">
            <a:spAutoFit/>
          </a:bodyPr>
          <a:lstStyle/>
          <a:p>
            <a:r>
              <a:rPr lang="da-DK" sz="2800" dirty="0"/>
              <a:t>Ressourcer</a:t>
            </a:r>
          </a:p>
        </p:txBody>
      </p:sp>
      <p:sp>
        <p:nvSpPr>
          <p:cNvPr id="22" name="Tekstfelt 21">
            <a:extLst>
              <a:ext uri="{FF2B5EF4-FFF2-40B4-BE49-F238E27FC236}">
                <a16:creationId xmlns:a16="http://schemas.microsoft.com/office/drawing/2014/main" id="{03B1AA83-C9A7-432F-9424-D4B70E3B5FB1}"/>
              </a:ext>
            </a:extLst>
          </p:cNvPr>
          <p:cNvSpPr txBox="1"/>
          <p:nvPr/>
        </p:nvSpPr>
        <p:spPr>
          <a:xfrm>
            <a:off x="7956370" y="2900732"/>
            <a:ext cx="2045881" cy="523220"/>
          </a:xfrm>
          <a:prstGeom prst="rect">
            <a:avLst/>
          </a:prstGeom>
          <a:noFill/>
        </p:spPr>
        <p:txBody>
          <a:bodyPr wrap="none" rtlCol="0">
            <a:spAutoFit/>
          </a:bodyPr>
          <a:lstStyle/>
          <a:p>
            <a:r>
              <a:rPr lang="da-DK" sz="2800" b="1" dirty="0"/>
              <a:t>Belastninger</a:t>
            </a:r>
          </a:p>
        </p:txBody>
      </p:sp>
      <p:sp>
        <p:nvSpPr>
          <p:cNvPr id="23" name="Tekstfelt 22">
            <a:extLst>
              <a:ext uri="{FF2B5EF4-FFF2-40B4-BE49-F238E27FC236}">
                <a16:creationId xmlns:a16="http://schemas.microsoft.com/office/drawing/2014/main" id="{4EC71F7F-14FF-465E-A8BD-BEB65D81645C}"/>
              </a:ext>
            </a:extLst>
          </p:cNvPr>
          <p:cNvSpPr txBox="1"/>
          <p:nvPr/>
        </p:nvSpPr>
        <p:spPr>
          <a:xfrm>
            <a:off x="4098467" y="1831280"/>
            <a:ext cx="1703616" cy="769441"/>
          </a:xfrm>
          <a:prstGeom prst="rect">
            <a:avLst/>
          </a:prstGeom>
          <a:noFill/>
        </p:spPr>
        <p:txBody>
          <a:bodyPr wrap="square" rtlCol="0">
            <a:spAutoFit/>
          </a:bodyPr>
          <a:lstStyle/>
          <a:p>
            <a:pPr algn="ctr"/>
            <a:r>
              <a:rPr lang="da-DK" sz="2200" dirty="0"/>
              <a:t>Mange bekymringer</a:t>
            </a:r>
          </a:p>
        </p:txBody>
      </p:sp>
      <p:sp>
        <p:nvSpPr>
          <p:cNvPr id="24" name="Tekstfelt 23">
            <a:extLst>
              <a:ext uri="{FF2B5EF4-FFF2-40B4-BE49-F238E27FC236}">
                <a16:creationId xmlns:a16="http://schemas.microsoft.com/office/drawing/2014/main" id="{D7D8211F-5E1B-4EAD-B827-68E69A9589BA}"/>
              </a:ext>
            </a:extLst>
          </p:cNvPr>
          <p:cNvSpPr txBox="1"/>
          <p:nvPr/>
        </p:nvSpPr>
        <p:spPr>
          <a:xfrm>
            <a:off x="6222961" y="1835828"/>
            <a:ext cx="1295399" cy="769441"/>
          </a:xfrm>
          <a:prstGeom prst="rect">
            <a:avLst/>
          </a:prstGeom>
          <a:noFill/>
        </p:spPr>
        <p:txBody>
          <a:bodyPr wrap="square" rtlCol="0">
            <a:spAutoFit/>
          </a:bodyPr>
          <a:lstStyle/>
          <a:p>
            <a:pPr algn="ctr"/>
            <a:r>
              <a:rPr lang="da-DK" sz="2200" dirty="0"/>
              <a:t>Usikker</a:t>
            </a:r>
          </a:p>
          <a:p>
            <a:pPr algn="ctr"/>
            <a:r>
              <a:rPr lang="da-DK" sz="2200" dirty="0"/>
              <a:t>økonomi</a:t>
            </a:r>
          </a:p>
        </p:txBody>
      </p:sp>
      <p:sp>
        <p:nvSpPr>
          <p:cNvPr id="25" name="Tekstfelt 24">
            <a:extLst>
              <a:ext uri="{FF2B5EF4-FFF2-40B4-BE49-F238E27FC236}">
                <a16:creationId xmlns:a16="http://schemas.microsoft.com/office/drawing/2014/main" id="{2C5A3EFB-A3E9-4A05-A009-E42413423658}"/>
              </a:ext>
            </a:extLst>
          </p:cNvPr>
          <p:cNvSpPr txBox="1"/>
          <p:nvPr/>
        </p:nvSpPr>
        <p:spPr>
          <a:xfrm>
            <a:off x="4908409" y="4783002"/>
            <a:ext cx="1787349" cy="769441"/>
          </a:xfrm>
          <a:prstGeom prst="rect">
            <a:avLst/>
          </a:prstGeom>
          <a:noFill/>
        </p:spPr>
        <p:txBody>
          <a:bodyPr wrap="square" rtlCol="0">
            <a:spAutoFit/>
          </a:bodyPr>
          <a:lstStyle/>
          <a:p>
            <a:pPr algn="ctr"/>
            <a:r>
              <a:rPr lang="da-DK" sz="2200" dirty="0"/>
              <a:t>Hjælpsomme kollegaer</a:t>
            </a:r>
          </a:p>
        </p:txBody>
      </p:sp>
      <p:sp>
        <p:nvSpPr>
          <p:cNvPr id="26" name="Tekstfelt 25">
            <a:extLst>
              <a:ext uri="{FF2B5EF4-FFF2-40B4-BE49-F238E27FC236}">
                <a16:creationId xmlns:a16="http://schemas.microsoft.com/office/drawing/2014/main" id="{CE0A460C-39D9-44A8-91EA-AE871CECBF41}"/>
              </a:ext>
            </a:extLst>
          </p:cNvPr>
          <p:cNvSpPr txBox="1"/>
          <p:nvPr/>
        </p:nvSpPr>
        <p:spPr>
          <a:xfrm>
            <a:off x="2826533" y="2999611"/>
            <a:ext cx="1495096" cy="769441"/>
          </a:xfrm>
          <a:prstGeom prst="rect">
            <a:avLst/>
          </a:prstGeom>
          <a:noFill/>
        </p:spPr>
        <p:txBody>
          <a:bodyPr wrap="square" rtlCol="0">
            <a:spAutoFit/>
          </a:bodyPr>
          <a:lstStyle/>
          <a:p>
            <a:r>
              <a:rPr lang="da-DK" sz="2200" dirty="0"/>
              <a:t>Manglende opbakning</a:t>
            </a:r>
          </a:p>
        </p:txBody>
      </p:sp>
      <p:sp>
        <p:nvSpPr>
          <p:cNvPr id="27" name="Tekstfelt 26">
            <a:extLst>
              <a:ext uri="{FF2B5EF4-FFF2-40B4-BE49-F238E27FC236}">
                <a16:creationId xmlns:a16="http://schemas.microsoft.com/office/drawing/2014/main" id="{3D30B5CD-28FB-4E5C-A4FD-A449CCC8C4F7}"/>
              </a:ext>
            </a:extLst>
          </p:cNvPr>
          <p:cNvSpPr txBox="1"/>
          <p:nvPr/>
        </p:nvSpPr>
        <p:spPr>
          <a:xfrm>
            <a:off x="6125934" y="3072269"/>
            <a:ext cx="1812471" cy="769441"/>
          </a:xfrm>
          <a:prstGeom prst="rect">
            <a:avLst/>
          </a:prstGeom>
          <a:noFill/>
        </p:spPr>
        <p:txBody>
          <a:bodyPr wrap="square" rtlCol="0">
            <a:spAutoFit/>
          </a:bodyPr>
          <a:lstStyle/>
          <a:p>
            <a:pPr algn="ctr"/>
            <a:r>
              <a:rPr lang="da-DK" sz="2200" dirty="0"/>
              <a:t>Stort arbejdspres</a:t>
            </a:r>
          </a:p>
        </p:txBody>
      </p:sp>
      <p:sp>
        <p:nvSpPr>
          <p:cNvPr id="28" name="Tekstfelt 27">
            <a:extLst>
              <a:ext uri="{FF2B5EF4-FFF2-40B4-BE49-F238E27FC236}">
                <a16:creationId xmlns:a16="http://schemas.microsoft.com/office/drawing/2014/main" id="{44BECA99-8D80-493E-BCAD-DF4C1313497A}"/>
              </a:ext>
            </a:extLst>
          </p:cNvPr>
          <p:cNvSpPr txBox="1"/>
          <p:nvPr/>
        </p:nvSpPr>
        <p:spPr>
          <a:xfrm>
            <a:off x="4506685" y="2974008"/>
            <a:ext cx="1295399" cy="769441"/>
          </a:xfrm>
          <a:prstGeom prst="rect">
            <a:avLst/>
          </a:prstGeom>
          <a:noFill/>
        </p:spPr>
        <p:txBody>
          <a:bodyPr wrap="square" rtlCol="0">
            <a:spAutoFit/>
          </a:bodyPr>
          <a:lstStyle/>
          <a:p>
            <a:pPr algn="ctr"/>
            <a:r>
              <a:rPr lang="da-DK" sz="2200" dirty="0"/>
              <a:t>Dårlig søvn</a:t>
            </a:r>
          </a:p>
        </p:txBody>
      </p:sp>
      <p:sp>
        <p:nvSpPr>
          <p:cNvPr id="29" name="Tekstfelt 28">
            <a:extLst>
              <a:ext uri="{FF2B5EF4-FFF2-40B4-BE49-F238E27FC236}">
                <a16:creationId xmlns:a16="http://schemas.microsoft.com/office/drawing/2014/main" id="{9FCE1FB1-2879-4FB3-9DFC-DF31E77C1E9A}"/>
              </a:ext>
            </a:extLst>
          </p:cNvPr>
          <p:cNvSpPr txBox="1"/>
          <p:nvPr/>
        </p:nvSpPr>
        <p:spPr>
          <a:xfrm>
            <a:off x="3026752" y="4533192"/>
            <a:ext cx="1653580" cy="769441"/>
          </a:xfrm>
          <a:prstGeom prst="rect">
            <a:avLst/>
          </a:prstGeom>
          <a:noFill/>
        </p:spPr>
        <p:txBody>
          <a:bodyPr wrap="square" rtlCol="0">
            <a:spAutoFit/>
          </a:bodyPr>
          <a:lstStyle/>
          <a:p>
            <a:pPr algn="ctr"/>
            <a:r>
              <a:rPr lang="da-DK" sz="2200" dirty="0"/>
              <a:t>Gode kostvaner</a:t>
            </a:r>
          </a:p>
        </p:txBody>
      </p:sp>
      <p:grpSp>
        <p:nvGrpSpPr>
          <p:cNvPr id="9" name="Gruppe 8">
            <a:extLst>
              <a:ext uri="{FF2B5EF4-FFF2-40B4-BE49-F238E27FC236}">
                <a16:creationId xmlns:a16="http://schemas.microsoft.com/office/drawing/2014/main" id="{453D63B5-44F8-413C-A062-9347D894C5D3}"/>
              </a:ext>
            </a:extLst>
          </p:cNvPr>
          <p:cNvGrpSpPr/>
          <p:nvPr/>
        </p:nvGrpSpPr>
        <p:grpSpPr>
          <a:xfrm>
            <a:off x="1803592" y="1492908"/>
            <a:ext cx="2045881" cy="1116176"/>
            <a:chOff x="1803592" y="1492908"/>
            <a:chExt cx="2045881" cy="1116176"/>
          </a:xfrm>
        </p:grpSpPr>
        <p:sp>
          <p:nvSpPr>
            <p:cNvPr id="31" name="Rektangel: afrundede hjørner 30">
              <a:extLst>
                <a:ext uri="{FF2B5EF4-FFF2-40B4-BE49-F238E27FC236}">
                  <a16:creationId xmlns:a16="http://schemas.microsoft.com/office/drawing/2014/main" id="{D2236D0A-A7AF-41A4-9D70-3BB7E146B4D1}"/>
                </a:ext>
              </a:extLst>
            </p:cNvPr>
            <p:cNvSpPr/>
            <p:nvPr/>
          </p:nvSpPr>
          <p:spPr>
            <a:xfrm>
              <a:off x="1803592" y="1492908"/>
              <a:ext cx="2045881" cy="1116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a:p>
          </p:txBody>
        </p:sp>
        <p:sp>
          <p:nvSpPr>
            <p:cNvPr id="30" name="Tekstfelt 29">
              <a:extLst>
                <a:ext uri="{FF2B5EF4-FFF2-40B4-BE49-F238E27FC236}">
                  <a16:creationId xmlns:a16="http://schemas.microsoft.com/office/drawing/2014/main" id="{3E21D73B-D4C0-4834-96CE-CB73594E396A}"/>
                </a:ext>
              </a:extLst>
            </p:cNvPr>
            <p:cNvSpPr txBox="1"/>
            <p:nvPr/>
          </p:nvSpPr>
          <p:spPr>
            <a:xfrm>
              <a:off x="2116561" y="1650804"/>
              <a:ext cx="1319456" cy="769441"/>
            </a:xfrm>
            <a:prstGeom prst="rect">
              <a:avLst/>
            </a:prstGeom>
            <a:noFill/>
          </p:spPr>
          <p:txBody>
            <a:bodyPr wrap="square" rtlCol="0">
              <a:spAutoFit/>
            </a:bodyPr>
            <a:lstStyle/>
            <a:p>
              <a:pPr algn="ctr"/>
              <a:r>
                <a:rPr lang="da-DK" sz="2200" dirty="0"/>
                <a:t>Medicin</a:t>
              </a:r>
            </a:p>
            <a:p>
              <a:pPr algn="ctr"/>
              <a:r>
                <a:rPr lang="da-DK" sz="2200" dirty="0"/>
                <a:t>justering</a:t>
              </a:r>
            </a:p>
          </p:txBody>
        </p:sp>
      </p:grpSp>
    </p:spTree>
    <p:extLst>
      <p:ext uri="{BB962C8B-B14F-4D97-AF65-F5344CB8AC3E}">
        <p14:creationId xmlns:p14="http://schemas.microsoft.com/office/powerpoint/2010/main" val="40600065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5743</TotalTime>
  <Words>809</Words>
  <Application>Microsoft Office PowerPoint</Application>
  <PresentationFormat>Widescreen</PresentationFormat>
  <Paragraphs>138</Paragraphs>
  <Slides>16</Slides>
  <Notes>15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Calibri Light</vt:lpstr>
      <vt:lpstr>minion-pro</vt:lpstr>
      <vt:lpstr>Office-tema</vt:lpstr>
      <vt:lpstr>Lev Livet med Lavt Stofskifte</vt:lpstr>
      <vt:lpstr>Siden sidst…</vt:lpstr>
      <vt:lpstr>Dagens program</vt:lpstr>
      <vt:lpstr>Sammenhæng mellem krop og psyke</vt:lpstr>
      <vt:lpstr>PowerPoint-præsentation</vt:lpstr>
      <vt:lpstr>Det dobbelte KRAM</vt:lpstr>
      <vt:lpstr>Aktiv pause</vt:lpstr>
      <vt:lpstr>Et studie har undersøgt, hvad 5170 mennesker med lavt stofskifte oplever, der hjælper på deres kognitive symptomer</vt:lpstr>
      <vt:lpstr>Ressourcer og belastninger</vt:lpstr>
      <vt:lpstr>Ressourcer og belastninger</vt:lpstr>
      <vt:lpstr>Energiforvaltning</vt:lpstr>
      <vt:lpstr>Aktiv pause</vt:lpstr>
      <vt:lpstr>ABC for mental sundhed</vt:lpstr>
      <vt:lpstr>Forvaltning af energi</vt:lpstr>
      <vt:lpstr>Hvad fylder i din hverdag?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Elise Barsøe Jessen</dc:creator>
  <cp:lastModifiedBy>Elise Barsøe Dalsgaard</cp:lastModifiedBy>
  <cp:revision>44</cp:revision>
  <cp:lastPrinted>2023-01-25T11:23:51Z</cp:lastPrinted>
  <dcterms:created xsi:type="dcterms:W3CDTF">2022-03-17T08:25:15Z</dcterms:created>
  <dcterms:modified xsi:type="dcterms:W3CDTF">2023-04-11T11:46:42Z</dcterms:modified>
</cp:coreProperties>
</file>